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80" r:id="rId2"/>
    <p:sldId id="374" r:id="rId3"/>
    <p:sldId id="375" r:id="rId4"/>
    <p:sldId id="387" r:id="rId5"/>
    <p:sldId id="376" r:id="rId6"/>
    <p:sldId id="377" r:id="rId7"/>
    <p:sldId id="388" r:id="rId8"/>
    <p:sldId id="378" r:id="rId9"/>
    <p:sldId id="379" r:id="rId10"/>
    <p:sldId id="389" r:id="rId11"/>
    <p:sldId id="380" r:id="rId12"/>
    <p:sldId id="381" r:id="rId13"/>
    <p:sldId id="382" r:id="rId14"/>
    <p:sldId id="383" r:id="rId15"/>
    <p:sldId id="391" r:id="rId16"/>
    <p:sldId id="392" r:id="rId17"/>
    <p:sldId id="394" r:id="rId18"/>
    <p:sldId id="393" r:id="rId19"/>
    <p:sldId id="390" r:id="rId20"/>
    <p:sldId id="395" r:id="rId21"/>
    <p:sldId id="399" r:id="rId22"/>
    <p:sldId id="408" r:id="rId23"/>
    <p:sldId id="397" r:id="rId24"/>
    <p:sldId id="407" r:id="rId25"/>
    <p:sldId id="400" r:id="rId26"/>
    <p:sldId id="401" r:id="rId27"/>
    <p:sldId id="396" r:id="rId28"/>
    <p:sldId id="398" r:id="rId29"/>
    <p:sldId id="402" r:id="rId30"/>
    <p:sldId id="405" r:id="rId31"/>
    <p:sldId id="406" r:id="rId32"/>
    <p:sldId id="403" r:id="rId33"/>
    <p:sldId id="404" r:id="rId34"/>
    <p:sldId id="409" r:id="rId35"/>
    <p:sldId id="410" r:id="rId36"/>
    <p:sldId id="411" r:id="rId3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1" autoAdjust="0"/>
    <p:restoredTop sz="61538" autoAdjust="0"/>
  </p:normalViewPr>
  <p:slideViewPr>
    <p:cSldViewPr>
      <p:cViewPr varScale="1">
        <p:scale>
          <a:sx n="29" d="100"/>
          <a:sy n="29" d="100"/>
        </p:scale>
        <p:origin x="-17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D8A027-CAFB-461E-8267-1DB1551BA306}" type="doc">
      <dgm:prSet loTypeId="urn:microsoft.com/office/officeart/2005/8/layout/funnel1" loCatId="relationship" qsTypeId="urn:microsoft.com/office/officeart/2005/8/quickstyle/3d1" qsCatId="3D" csTypeId="urn:microsoft.com/office/officeart/2005/8/colors/accent1_2" csCatId="accent1" phldr="1"/>
      <dgm:spPr/>
      <dgm:t>
        <a:bodyPr/>
        <a:lstStyle/>
        <a:p>
          <a:endParaRPr lang="it-IT"/>
        </a:p>
      </dgm:t>
    </dgm:pt>
    <dgm:pt modelId="{4052ACBF-D020-4148-9FDA-0995BB92E95A}">
      <dgm:prSet phldrT="[Testo]"/>
      <dgm:spPr/>
      <dgm:t>
        <a:bodyPr/>
        <a:lstStyle/>
        <a:p>
          <a:r>
            <a:rPr lang="it-IT" dirty="0" smtClean="0"/>
            <a:t>FATTORI ESTRINSECI</a:t>
          </a:r>
          <a:endParaRPr lang="it-IT" dirty="0"/>
        </a:p>
      </dgm:t>
    </dgm:pt>
    <dgm:pt modelId="{96A2E5C6-103C-483E-A59A-B20772FB5CF5}" type="parTrans" cxnId="{3801D447-53EB-4381-8329-6094461EBA4E}">
      <dgm:prSet/>
      <dgm:spPr/>
      <dgm:t>
        <a:bodyPr/>
        <a:lstStyle/>
        <a:p>
          <a:endParaRPr lang="it-IT"/>
        </a:p>
      </dgm:t>
    </dgm:pt>
    <dgm:pt modelId="{E4850E8B-CEC1-42E7-A2D0-3CBA32C02DAC}" type="sibTrans" cxnId="{3801D447-53EB-4381-8329-6094461EBA4E}">
      <dgm:prSet/>
      <dgm:spPr/>
      <dgm:t>
        <a:bodyPr/>
        <a:lstStyle/>
        <a:p>
          <a:endParaRPr lang="it-IT"/>
        </a:p>
      </dgm:t>
    </dgm:pt>
    <dgm:pt modelId="{18C20D04-16EE-4985-9BBB-F1319E384196}">
      <dgm:prSet phldrT="[Testo]"/>
      <dgm:spPr/>
      <dgm:t>
        <a:bodyPr/>
        <a:lstStyle/>
        <a:p>
          <a:r>
            <a:rPr lang="it-IT" dirty="0" smtClean="0"/>
            <a:t>FATTORI INTRINISEC</a:t>
          </a:r>
          <a:endParaRPr lang="it-IT" dirty="0"/>
        </a:p>
      </dgm:t>
    </dgm:pt>
    <dgm:pt modelId="{E6A7D4C4-DA35-4915-B899-76F166BAEC60}" type="parTrans" cxnId="{6D54E4A8-E392-485B-81EE-C8C5F45F3D47}">
      <dgm:prSet/>
      <dgm:spPr/>
      <dgm:t>
        <a:bodyPr/>
        <a:lstStyle/>
        <a:p>
          <a:endParaRPr lang="it-IT"/>
        </a:p>
      </dgm:t>
    </dgm:pt>
    <dgm:pt modelId="{01AE24EB-64CF-47F0-8029-5ECF29C21840}" type="sibTrans" cxnId="{6D54E4A8-E392-485B-81EE-C8C5F45F3D47}">
      <dgm:prSet/>
      <dgm:spPr/>
      <dgm:t>
        <a:bodyPr/>
        <a:lstStyle/>
        <a:p>
          <a:endParaRPr lang="it-IT"/>
        </a:p>
      </dgm:t>
    </dgm:pt>
    <dgm:pt modelId="{DAB2540C-5483-464A-9A7B-5E50D9607777}">
      <dgm:prSet phldrT="[Testo]" custT="1"/>
      <dgm:spPr/>
      <dgm:t>
        <a:bodyPr/>
        <a:lstStyle/>
        <a:p>
          <a:r>
            <a:rPr lang="it-IT" sz="4800" b="1" dirty="0" smtClean="0"/>
            <a:t>PTC</a:t>
          </a:r>
          <a:endParaRPr lang="it-IT" sz="4800" b="1" dirty="0"/>
        </a:p>
      </dgm:t>
    </dgm:pt>
    <dgm:pt modelId="{DF18D926-92FD-47DA-8748-4B4A529646F4}" type="parTrans" cxnId="{8D65C3A2-27E0-44D2-A5AA-3A358440018F}">
      <dgm:prSet/>
      <dgm:spPr/>
      <dgm:t>
        <a:bodyPr/>
        <a:lstStyle/>
        <a:p>
          <a:endParaRPr lang="it-IT"/>
        </a:p>
      </dgm:t>
    </dgm:pt>
    <dgm:pt modelId="{8ED2893D-8D6B-4211-8089-597FE9431B91}" type="sibTrans" cxnId="{8D65C3A2-27E0-44D2-A5AA-3A358440018F}">
      <dgm:prSet/>
      <dgm:spPr/>
      <dgm:t>
        <a:bodyPr/>
        <a:lstStyle/>
        <a:p>
          <a:endParaRPr lang="it-IT"/>
        </a:p>
      </dgm:t>
    </dgm:pt>
    <dgm:pt modelId="{6A78BAB6-027F-48DE-8888-EA981DE67717}" type="pres">
      <dgm:prSet presAssocID="{FCD8A027-CAFB-461E-8267-1DB1551BA306}" presName="Name0" presStyleCnt="0">
        <dgm:presLayoutVars>
          <dgm:chMax val="4"/>
          <dgm:resizeHandles val="exact"/>
        </dgm:presLayoutVars>
      </dgm:prSet>
      <dgm:spPr/>
      <dgm:t>
        <a:bodyPr/>
        <a:lstStyle/>
        <a:p>
          <a:endParaRPr lang="it-IT"/>
        </a:p>
      </dgm:t>
    </dgm:pt>
    <dgm:pt modelId="{EAF16D21-C21D-414B-B8CE-217C0D2FA521}" type="pres">
      <dgm:prSet presAssocID="{FCD8A027-CAFB-461E-8267-1DB1551BA306}" presName="ellipse" presStyleLbl="trBgShp" presStyleIdx="0" presStyleCnt="1"/>
      <dgm:spPr/>
    </dgm:pt>
    <dgm:pt modelId="{B170312E-B5AD-4287-AC27-ED2C09D03735}" type="pres">
      <dgm:prSet presAssocID="{FCD8A027-CAFB-461E-8267-1DB1551BA306}" presName="arrow1" presStyleLbl="fgShp" presStyleIdx="0" presStyleCnt="1"/>
      <dgm:spPr/>
    </dgm:pt>
    <dgm:pt modelId="{165169A3-D38F-44E2-9A32-14BEF65C7838}" type="pres">
      <dgm:prSet presAssocID="{FCD8A027-CAFB-461E-8267-1DB1551BA306}" presName="rectangle" presStyleLbl="revTx" presStyleIdx="0" presStyleCnt="1" custLinFactNeighborX="-255" custLinFactNeighborY="16057">
        <dgm:presLayoutVars>
          <dgm:bulletEnabled val="1"/>
        </dgm:presLayoutVars>
      </dgm:prSet>
      <dgm:spPr/>
      <dgm:t>
        <a:bodyPr/>
        <a:lstStyle/>
        <a:p>
          <a:endParaRPr lang="it-IT"/>
        </a:p>
      </dgm:t>
    </dgm:pt>
    <dgm:pt modelId="{D9DB5091-FA7C-4D74-973E-4EAE314152E6}" type="pres">
      <dgm:prSet presAssocID="{18C20D04-16EE-4985-9BBB-F1319E384196}" presName="item1" presStyleLbl="node1" presStyleIdx="0" presStyleCnt="2" custLinFactNeighborX="27201" custLinFactNeighborY="-41187">
        <dgm:presLayoutVars>
          <dgm:bulletEnabled val="1"/>
        </dgm:presLayoutVars>
      </dgm:prSet>
      <dgm:spPr/>
      <dgm:t>
        <a:bodyPr/>
        <a:lstStyle/>
        <a:p>
          <a:endParaRPr lang="it-IT"/>
        </a:p>
      </dgm:t>
    </dgm:pt>
    <dgm:pt modelId="{8620D2A6-82EF-4AC8-B807-D917CF8A4DB9}" type="pres">
      <dgm:prSet presAssocID="{DAB2540C-5483-464A-9A7B-5E50D9607777}" presName="item2" presStyleLbl="node1" presStyleIdx="1" presStyleCnt="2" custLinFactNeighborX="19414" custLinFactNeighborY="-8481">
        <dgm:presLayoutVars>
          <dgm:bulletEnabled val="1"/>
        </dgm:presLayoutVars>
      </dgm:prSet>
      <dgm:spPr/>
      <dgm:t>
        <a:bodyPr/>
        <a:lstStyle/>
        <a:p>
          <a:endParaRPr lang="it-IT"/>
        </a:p>
      </dgm:t>
    </dgm:pt>
    <dgm:pt modelId="{3C34A306-3656-4EA4-A371-100C8D16C612}" type="pres">
      <dgm:prSet presAssocID="{FCD8A027-CAFB-461E-8267-1DB1551BA306}" presName="funnel" presStyleLbl="trAlignAcc1" presStyleIdx="0" presStyleCnt="1" custLinFactNeighborX="-3277" custLinFactNeighborY="1698"/>
      <dgm:spPr/>
    </dgm:pt>
  </dgm:ptLst>
  <dgm:cxnLst>
    <dgm:cxn modelId="{AB7F8B66-3647-46AD-BEC5-008F02F9BE7A}" type="presOf" srcId="{4052ACBF-D020-4148-9FDA-0995BB92E95A}" destId="{8620D2A6-82EF-4AC8-B807-D917CF8A4DB9}" srcOrd="0" destOrd="0" presId="urn:microsoft.com/office/officeart/2005/8/layout/funnel1"/>
    <dgm:cxn modelId="{39DE64D9-C790-4428-A163-3AC4E256AA1F}" type="presOf" srcId="{FCD8A027-CAFB-461E-8267-1DB1551BA306}" destId="{6A78BAB6-027F-48DE-8888-EA981DE67717}" srcOrd="0" destOrd="0" presId="urn:microsoft.com/office/officeart/2005/8/layout/funnel1"/>
    <dgm:cxn modelId="{4BD24182-490E-47B3-9A0E-48F8431E4726}" type="presOf" srcId="{18C20D04-16EE-4985-9BBB-F1319E384196}" destId="{D9DB5091-FA7C-4D74-973E-4EAE314152E6}" srcOrd="0" destOrd="0" presId="urn:microsoft.com/office/officeart/2005/8/layout/funnel1"/>
    <dgm:cxn modelId="{8D65C3A2-27E0-44D2-A5AA-3A358440018F}" srcId="{FCD8A027-CAFB-461E-8267-1DB1551BA306}" destId="{DAB2540C-5483-464A-9A7B-5E50D9607777}" srcOrd="2" destOrd="0" parTransId="{DF18D926-92FD-47DA-8748-4B4A529646F4}" sibTransId="{8ED2893D-8D6B-4211-8089-597FE9431B91}"/>
    <dgm:cxn modelId="{A1E4FDD9-F306-419D-B8F7-E97706F63C96}" type="presOf" srcId="{DAB2540C-5483-464A-9A7B-5E50D9607777}" destId="{165169A3-D38F-44E2-9A32-14BEF65C7838}" srcOrd="0" destOrd="0" presId="urn:microsoft.com/office/officeart/2005/8/layout/funnel1"/>
    <dgm:cxn modelId="{3801D447-53EB-4381-8329-6094461EBA4E}" srcId="{FCD8A027-CAFB-461E-8267-1DB1551BA306}" destId="{4052ACBF-D020-4148-9FDA-0995BB92E95A}" srcOrd="0" destOrd="0" parTransId="{96A2E5C6-103C-483E-A59A-B20772FB5CF5}" sibTransId="{E4850E8B-CEC1-42E7-A2D0-3CBA32C02DAC}"/>
    <dgm:cxn modelId="{6D54E4A8-E392-485B-81EE-C8C5F45F3D47}" srcId="{FCD8A027-CAFB-461E-8267-1DB1551BA306}" destId="{18C20D04-16EE-4985-9BBB-F1319E384196}" srcOrd="1" destOrd="0" parTransId="{E6A7D4C4-DA35-4915-B899-76F166BAEC60}" sibTransId="{01AE24EB-64CF-47F0-8029-5ECF29C21840}"/>
    <dgm:cxn modelId="{0D9CF568-7C6B-4952-AFB9-BDE1F6617648}" type="presParOf" srcId="{6A78BAB6-027F-48DE-8888-EA981DE67717}" destId="{EAF16D21-C21D-414B-B8CE-217C0D2FA521}" srcOrd="0" destOrd="0" presId="urn:microsoft.com/office/officeart/2005/8/layout/funnel1"/>
    <dgm:cxn modelId="{890CAD1A-AC91-4895-99F1-BBDC9458F2BA}" type="presParOf" srcId="{6A78BAB6-027F-48DE-8888-EA981DE67717}" destId="{B170312E-B5AD-4287-AC27-ED2C09D03735}" srcOrd="1" destOrd="0" presId="urn:microsoft.com/office/officeart/2005/8/layout/funnel1"/>
    <dgm:cxn modelId="{F7D2A452-FAF4-449E-BCD6-71BA52B18567}" type="presParOf" srcId="{6A78BAB6-027F-48DE-8888-EA981DE67717}" destId="{165169A3-D38F-44E2-9A32-14BEF65C7838}" srcOrd="2" destOrd="0" presId="urn:microsoft.com/office/officeart/2005/8/layout/funnel1"/>
    <dgm:cxn modelId="{5A7FFA19-3DAD-46C3-9E9A-E9889A06A714}" type="presParOf" srcId="{6A78BAB6-027F-48DE-8888-EA981DE67717}" destId="{D9DB5091-FA7C-4D74-973E-4EAE314152E6}" srcOrd="3" destOrd="0" presId="urn:microsoft.com/office/officeart/2005/8/layout/funnel1"/>
    <dgm:cxn modelId="{D6631E45-4A67-4450-8D25-4B3CF961B69B}" type="presParOf" srcId="{6A78BAB6-027F-48DE-8888-EA981DE67717}" destId="{8620D2A6-82EF-4AC8-B807-D917CF8A4DB9}" srcOrd="4" destOrd="0" presId="urn:microsoft.com/office/officeart/2005/8/layout/funnel1"/>
    <dgm:cxn modelId="{6793EE5E-4E5C-415C-99D3-645D2A4E8301}" type="presParOf" srcId="{6A78BAB6-027F-48DE-8888-EA981DE67717}" destId="{3C34A306-3656-4EA4-A371-100C8D16C612}" srcOrd="5" destOrd="0" presId="urn:microsoft.com/office/officeart/2005/8/layout/funnel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BCBF0F-8BB4-4172-8D56-1FDC37F39B6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9B5F3B6F-1A8E-49F2-8006-7801781261B9}">
      <dgm:prSet phldrT="[Testo]"/>
      <dgm:spPr/>
      <dgm:t>
        <a:bodyPr/>
        <a:lstStyle/>
        <a:p>
          <a:r>
            <a:rPr lang="it-IT" dirty="0" smtClean="0"/>
            <a:t>PRENATALE</a:t>
          </a:r>
          <a:endParaRPr lang="it-IT" dirty="0"/>
        </a:p>
      </dgm:t>
    </dgm:pt>
    <dgm:pt modelId="{F3A58385-8BF3-4509-B465-9F17D5F1CE6B}" type="parTrans" cxnId="{05812C7F-EC63-47EA-A050-1D4B4D2E2A91}">
      <dgm:prSet/>
      <dgm:spPr/>
      <dgm:t>
        <a:bodyPr/>
        <a:lstStyle/>
        <a:p>
          <a:endParaRPr lang="it-IT"/>
        </a:p>
      </dgm:t>
    </dgm:pt>
    <dgm:pt modelId="{6425259D-E90A-409D-9322-F32CB7ECF1FF}" type="sibTrans" cxnId="{05812C7F-EC63-47EA-A050-1D4B4D2E2A91}">
      <dgm:prSet/>
      <dgm:spPr/>
      <dgm:t>
        <a:bodyPr/>
        <a:lstStyle/>
        <a:p>
          <a:endParaRPr lang="it-IT"/>
        </a:p>
      </dgm:t>
    </dgm:pt>
    <dgm:pt modelId="{B68D10C2-5AA7-476A-B33C-3DAC338D4A6F}">
      <dgm:prSet phldrT="[Testo]"/>
      <dgm:spPr/>
      <dgm:t>
        <a:bodyPr/>
        <a:lstStyle/>
        <a:p>
          <a:r>
            <a:rPr lang="it-IT" dirty="0" smtClean="0"/>
            <a:t>ecografia</a:t>
          </a:r>
          <a:endParaRPr lang="it-IT" dirty="0"/>
        </a:p>
      </dgm:t>
    </dgm:pt>
    <dgm:pt modelId="{1B7299B7-A1D1-4750-9D78-6AD4CD07E80D}" type="parTrans" cxnId="{77FE29EF-00A4-49B6-AD95-B41802DAAAB1}">
      <dgm:prSet/>
      <dgm:spPr/>
      <dgm:t>
        <a:bodyPr/>
        <a:lstStyle/>
        <a:p>
          <a:endParaRPr lang="it-IT"/>
        </a:p>
      </dgm:t>
    </dgm:pt>
    <dgm:pt modelId="{9A969065-97AD-476E-A2E9-D8BC7F089CEC}" type="sibTrans" cxnId="{77FE29EF-00A4-49B6-AD95-B41802DAAAB1}">
      <dgm:prSet/>
      <dgm:spPr/>
      <dgm:t>
        <a:bodyPr/>
        <a:lstStyle/>
        <a:p>
          <a:endParaRPr lang="it-IT"/>
        </a:p>
      </dgm:t>
    </dgm:pt>
    <dgm:pt modelId="{42E2E781-4ECA-4328-9C7C-E18F99B9B6C4}">
      <dgm:prSet phldrT="[Testo]"/>
      <dgm:spPr/>
      <dgm:t>
        <a:bodyPr/>
        <a:lstStyle/>
        <a:p>
          <a:r>
            <a:rPr lang="it-IT" dirty="0" smtClean="0"/>
            <a:t>POSTNATALE</a:t>
          </a:r>
          <a:endParaRPr lang="it-IT" dirty="0"/>
        </a:p>
      </dgm:t>
    </dgm:pt>
    <dgm:pt modelId="{544F92F3-2CEC-420D-9ED5-7B5C829E508C}" type="parTrans" cxnId="{D85FCD75-32A5-4658-8015-9CD0DC3D8454}">
      <dgm:prSet/>
      <dgm:spPr/>
      <dgm:t>
        <a:bodyPr/>
        <a:lstStyle/>
        <a:p>
          <a:endParaRPr lang="it-IT"/>
        </a:p>
      </dgm:t>
    </dgm:pt>
    <dgm:pt modelId="{252BEFEA-CDD0-4CE2-9D0B-82F1287AD17B}" type="sibTrans" cxnId="{D85FCD75-32A5-4658-8015-9CD0DC3D8454}">
      <dgm:prSet/>
      <dgm:spPr/>
      <dgm:t>
        <a:bodyPr/>
        <a:lstStyle/>
        <a:p>
          <a:endParaRPr lang="it-IT"/>
        </a:p>
      </dgm:t>
    </dgm:pt>
    <dgm:pt modelId="{09BFE933-D4F4-47FC-BD40-66697C32A3E2}">
      <dgm:prSet phldrT="[Testo]"/>
      <dgm:spPr/>
      <dgm:t>
        <a:bodyPr/>
        <a:lstStyle/>
        <a:p>
          <a:r>
            <a:rPr lang="it-IT" dirty="0" smtClean="0"/>
            <a:t>Clinica, ecografia,</a:t>
          </a:r>
          <a:r>
            <a:rPr lang="it-IT" dirty="0" err="1" smtClean="0"/>
            <a:t>rx</a:t>
          </a:r>
          <a:r>
            <a:rPr lang="it-IT" dirty="0" smtClean="0"/>
            <a:t>,TAC,RMN</a:t>
          </a:r>
          <a:endParaRPr lang="it-IT" dirty="0"/>
        </a:p>
      </dgm:t>
    </dgm:pt>
    <dgm:pt modelId="{D2A659EB-D09D-427D-80E8-953D37B83402}" type="parTrans" cxnId="{E6734BB1-8692-4C8F-AADA-57F420573853}">
      <dgm:prSet/>
      <dgm:spPr/>
      <dgm:t>
        <a:bodyPr/>
        <a:lstStyle/>
        <a:p>
          <a:endParaRPr lang="it-IT"/>
        </a:p>
      </dgm:t>
    </dgm:pt>
    <dgm:pt modelId="{F2D085F0-1683-4F75-9AF3-E1223E4EE482}" type="sibTrans" cxnId="{E6734BB1-8692-4C8F-AADA-57F420573853}">
      <dgm:prSet/>
      <dgm:spPr/>
      <dgm:t>
        <a:bodyPr/>
        <a:lstStyle/>
        <a:p>
          <a:endParaRPr lang="it-IT"/>
        </a:p>
      </dgm:t>
    </dgm:pt>
    <dgm:pt modelId="{AEABDEBC-8851-4E2F-B461-6858CEBCFD8A}" type="pres">
      <dgm:prSet presAssocID="{54BCBF0F-8BB4-4172-8D56-1FDC37F39B66}" presName="linear" presStyleCnt="0">
        <dgm:presLayoutVars>
          <dgm:animLvl val="lvl"/>
          <dgm:resizeHandles val="exact"/>
        </dgm:presLayoutVars>
      </dgm:prSet>
      <dgm:spPr/>
      <dgm:t>
        <a:bodyPr/>
        <a:lstStyle/>
        <a:p>
          <a:endParaRPr lang="it-IT"/>
        </a:p>
      </dgm:t>
    </dgm:pt>
    <dgm:pt modelId="{28AECAA8-1CD4-4276-B0C4-95FE6D06F557}" type="pres">
      <dgm:prSet presAssocID="{9B5F3B6F-1A8E-49F2-8006-7801781261B9}" presName="parentText" presStyleLbl="node1" presStyleIdx="0" presStyleCnt="2">
        <dgm:presLayoutVars>
          <dgm:chMax val="0"/>
          <dgm:bulletEnabled val="1"/>
        </dgm:presLayoutVars>
      </dgm:prSet>
      <dgm:spPr/>
      <dgm:t>
        <a:bodyPr/>
        <a:lstStyle/>
        <a:p>
          <a:endParaRPr lang="it-IT"/>
        </a:p>
      </dgm:t>
    </dgm:pt>
    <dgm:pt modelId="{D7FA7C53-4C76-432F-A649-BFB1269FF398}" type="pres">
      <dgm:prSet presAssocID="{9B5F3B6F-1A8E-49F2-8006-7801781261B9}" presName="childText" presStyleLbl="revTx" presStyleIdx="0" presStyleCnt="2">
        <dgm:presLayoutVars>
          <dgm:bulletEnabled val="1"/>
        </dgm:presLayoutVars>
      </dgm:prSet>
      <dgm:spPr/>
      <dgm:t>
        <a:bodyPr/>
        <a:lstStyle/>
        <a:p>
          <a:endParaRPr lang="it-IT"/>
        </a:p>
      </dgm:t>
    </dgm:pt>
    <dgm:pt modelId="{B919CC40-90A8-4D42-A584-7DF8EF0F9242}" type="pres">
      <dgm:prSet presAssocID="{42E2E781-4ECA-4328-9C7C-E18F99B9B6C4}" presName="parentText" presStyleLbl="node1" presStyleIdx="1" presStyleCnt="2">
        <dgm:presLayoutVars>
          <dgm:chMax val="0"/>
          <dgm:bulletEnabled val="1"/>
        </dgm:presLayoutVars>
      </dgm:prSet>
      <dgm:spPr/>
      <dgm:t>
        <a:bodyPr/>
        <a:lstStyle/>
        <a:p>
          <a:endParaRPr lang="it-IT"/>
        </a:p>
      </dgm:t>
    </dgm:pt>
    <dgm:pt modelId="{E2CC12A7-A5DB-4288-B8B7-8705013183C6}" type="pres">
      <dgm:prSet presAssocID="{42E2E781-4ECA-4328-9C7C-E18F99B9B6C4}" presName="childText" presStyleLbl="revTx" presStyleIdx="1" presStyleCnt="2">
        <dgm:presLayoutVars>
          <dgm:bulletEnabled val="1"/>
        </dgm:presLayoutVars>
      </dgm:prSet>
      <dgm:spPr/>
      <dgm:t>
        <a:bodyPr/>
        <a:lstStyle/>
        <a:p>
          <a:endParaRPr lang="it-IT"/>
        </a:p>
      </dgm:t>
    </dgm:pt>
  </dgm:ptLst>
  <dgm:cxnLst>
    <dgm:cxn modelId="{08F6BD6E-9012-49B6-A85E-CADCF0EC3B67}" type="presOf" srcId="{54BCBF0F-8BB4-4172-8D56-1FDC37F39B66}" destId="{AEABDEBC-8851-4E2F-B461-6858CEBCFD8A}" srcOrd="0" destOrd="0" presId="urn:microsoft.com/office/officeart/2005/8/layout/vList2"/>
    <dgm:cxn modelId="{75E4C752-6DF2-4063-9D3B-6AE279A157C8}" type="presOf" srcId="{09BFE933-D4F4-47FC-BD40-66697C32A3E2}" destId="{E2CC12A7-A5DB-4288-B8B7-8705013183C6}" srcOrd="0" destOrd="0" presId="urn:microsoft.com/office/officeart/2005/8/layout/vList2"/>
    <dgm:cxn modelId="{EA1E3640-7043-41F2-948A-F446C7EAC982}" type="presOf" srcId="{42E2E781-4ECA-4328-9C7C-E18F99B9B6C4}" destId="{B919CC40-90A8-4D42-A584-7DF8EF0F9242}" srcOrd="0" destOrd="0" presId="urn:microsoft.com/office/officeart/2005/8/layout/vList2"/>
    <dgm:cxn modelId="{E5F1A1BD-0015-496E-A410-57C6969B42BB}" type="presOf" srcId="{B68D10C2-5AA7-476A-B33C-3DAC338D4A6F}" destId="{D7FA7C53-4C76-432F-A649-BFB1269FF398}" srcOrd="0" destOrd="0" presId="urn:microsoft.com/office/officeart/2005/8/layout/vList2"/>
    <dgm:cxn modelId="{E6734BB1-8692-4C8F-AADA-57F420573853}" srcId="{42E2E781-4ECA-4328-9C7C-E18F99B9B6C4}" destId="{09BFE933-D4F4-47FC-BD40-66697C32A3E2}" srcOrd="0" destOrd="0" parTransId="{D2A659EB-D09D-427D-80E8-953D37B83402}" sibTransId="{F2D085F0-1683-4F75-9AF3-E1223E4EE482}"/>
    <dgm:cxn modelId="{BA57BCAF-0B3C-4E72-AEA6-CA2D844FC056}" type="presOf" srcId="{9B5F3B6F-1A8E-49F2-8006-7801781261B9}" destId="{28AECAA8-1CD4-4276-B0C4-95FE6D06F557}" srcOrd="0" destOrd="0" presId="urn:microsoft.com/office/officeart/2005/8/layout/vList2"/>
    <dgm:cxn modelId="{D85FCD75-32A5-4658-8015-9CD0DC3D8454}" srcId="{54BCBF0F-8BB4-4172-8D56-1FDC37F39B66}" destId="{42E2E781-4ECA-4328-9C7C-E18F99B9B6C4}" srcOrd="1" destOrd="0" parTransId="{544F92F3-2CEC-420D-9ED5-7B5C829E508C}" sibTransId="{252BEFEA-CDD0-4CE2-9D0B-82F1287AD17B}"/>
    <dgm:cxn modelId="{05812C7F-EC63-47EA-A050-1D4B4D2E2A91}" srcId="{54BCBF0F-8BB4-4172-8D56-1FDC37F39B66}" destId="{9B5F3B6F-1A8E-49F2-8006-7801781261B9}" srcOrd="0" destOrd="0" parTransId="{F3A58385-8BF3-4509-B465-9F17D5F1CE6B}" sibTransId="{6425259D-E90A-409D-9322-F32CB7ECF1FF}"/>
    <dgm:cxn modelId="{77FE29EF-00A4-49B6-AD95-B41802DAAAB1}" srcId="{9B5F3B6F-1A8E-49F2-8006-7801781261B9}" destId="{B68D10C2-5AA7-476A-B33C-3DAC338D4A6F}" srcOrd="0" destOrd="0" parTransId="{1B7299B7-A1D1-4750-9D78-6AD4CD07E80D}" sibTransId="{9A969065-97AD-476E-A2E9-D8BC7F089CEC}"/>
    <dgm:cxn modelId="{47B19145-50A5-4BBF-9CB6-A60B1523D5A7}" type="presParOf" srcId="{AEABDEBC-8851-4E2F-B461-6858CEBCFD8A}" destId="{28AECAA8-1CD4-4276-B0C4-95FE6D06F557}" srcOrd="0" destOrd="0" presId="urn:microsoft.com/office/officeart/2005/8/layout/vList2"/>
    <dgm:cxn modelId="{2927A4BB-6E3F-4760-AFBD-0B5D2E8F10BC}" type="presParOf" srcId="{AEABDEBC-8851-4E2F-B461-6858CEBCFD8A}" destId="{D7FA7C53-4C76-432F-A649-BFB1269FF398}" srcOrd="1" destOrd="0" presId="urn:microsoft.com/office/officeart/2005/8/layout/vList2"/>
    <dgm:cxn modelId="{EB4D696A-99EE-4512-9AF0-7B44A1CA24BE}" type="presParOf" srcId="{AEABDEBC-8851-4E2F-B461-6858CEBCFD8A}" destId="{B919CC40-90A8-4D42-A584-7DF8EF0F9242}" srcOrd="2" destOrd="0" presId="urn:microsoft.com/office/officeart/2005/8/layout/vList2"/>
    <dgm:cxn modelId="{DF21D6F5-A024-4238-B640-5E6FD6C0F5FB}" type="presParOf" srcId="{AEABDEBC-8851-4E2F-B461-6858CEBCFD8A}" destId="{E2CC12A7-A5DB-4288-B8B7-8705013183C6}" srcOrd="3"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BCBF0F-8BB4-4172-8D56-1FDC37F39B6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9B5F3B6F-1A8E-49F2-8006-7801781261B9}">
      <dgm:prSet phldrT="[Testo]"/>
      <dgm:spPr/>
      <dgm:t>
        <a:bodyPr/>
        <a:lstStyle/>
        <a:p>
          <a:r>
            <a:rPr lang="it-IT" dirty="0" smtClean="0"/>
            <a:t>INCRUENTA MINIINVASIVA</a:t>
          </a:r>
          <a:endParaRPr lang="it-IT" dirty="0"/>
        </a:p>
      </dgm:t>
    </dgm:pt>
    <dgm:pt modelId="{F3A58385-8BF3-4509-B465-9F17D5F1CE6B}" type="parTrans" cxnId="{05812C7F-EC63-47EA-A050-1D4B4D2E2A91}">
      <dgm:prSet/>
      <dgm:spPr/>
      <dgm:t>
        <a:bodyPr/>
        <a:lstStyle/>
        <a:p>
          <a:endParaRPr lang="it-IT"/>
        </a:p>
      </dgm:t>
    </dgm:pt>
    <dgm:pt modelId="{6425259D-E90A-409D-9322-F32CB7ECF1FF}" type="sibTrans" cxnId="{05812C7F-EC63-47EA-A050-1D4B4D2E2A91}">
      <dgm:prSet/>
      <dgm:spPr/>
      <dgm:t>
        <a:bodyPr/>
        <a:lstStyle/>
        <a:p>
          <a:endParaRPr lang="it-IT"/>
        </a:p>
      </dgm:t>
    </dgm:pt>
    <dgm:pt modelId="{B68D10C2-5AA7-476A-B33C-3DAC338D4A6F}">
      <dgm:prSet phldrT="[Testo]"/>
      <dgm:spPr/>
      <dgm:t>
        <a:bodyPr/>
        <a:lstStyle/>
        <a:p>
          <a:r>
            <a:rPr lang="it-IT" b="1" i="0" dirty="0" smtClean="0">
              <a:solidFill>
                <a:schemeClr val="tx1"/>
              </a:solidFill>
              <a:effectLst/>
              <a:latin typeface="+mj-lt"/>
            </a:rPr>
            <a:t>Trattamento funzionale</a:t>
          </a:r>
          <a:endParaRPr lang="it-IT" i="0" dirty="0">
            <a:solidFill>
              <a:schemeClr val="tx1"/>
            </a:solidFill>
            <a:effectLst/>
            <a:latin typeface="+mj-lt"/>
          </a:endParaRPr>
        </a:p>
      </dgm:t>
    </dgm:pt>
    <dgm:pt modelId="{1B7299B7-A1D1-4750-9D78-6AD4CD07E80D}" type="parTrans" cxnId="{77FE29EF-00A4-49B6-AD95-B41802DAAAB1}">
      <dgm:prSet/>
      <dgm:spPr/>
      <dgm:t>
        <a:bodyPr/>
        <a:lstStyle/>
        <a:p>
          <a:endParaRPr lang="it-IT"/>
        </a:p>
      </dgm:t>
    </dgm:pt>
    <dgm:pt modelId="{9A969065-97AD-476E-A2E9-D8BC7F089CEC}" type="sibTrans" cxnId="{77FE29EF-00A4-49B6-AD95-B41802DAAAB1}">
      <dgm:prSet/>
      <dgm:spPr/>
      <dgm:t>
        <a:bodyPr/>
        <a:lstStyle/>
        <a:p>
          <a:endParaRPr lang="it-IT"/>
        </a:p>
      </dgm:t>
    </dgm:pt>
    <dgm:pt modelId="{42E2E781-4ECA-4328-9C7C-E18F99B9B6C4}">
      <dgm:prSet phldrT="[Testo]"/>
      <dgm:spPr/>
      <dgm:t>
        <a:bodyPr/>
        <a:lstStyle/>
        <a:p>
          <a:r>
            <a:rPr lang="it-IT" smtClean="0"/>
            <a:t>CRUENTA</a:t>
          </a:r>
          <a:endParaRPr lang="it-IT" dirty="0"/>
        </a:p>
      </dgm:t>
    </dgm:pt>
    <dgm:pt modelId="{544F92F3-2CEC-420D-9ED5-7B5C829E508C}" type="parTrans" cxnId="{D85FCD75-32A5-4658-8015-9CD0DC3D8454}">
      <dgm:prSet/>
      <dgm:spPr/>
      <dgm:t>
        <a:bodyPr/>
        <a:lstStyle/>
        <a:p>
          <a:endParaRPr lang="it-IT"/>
        </a:p>
      </dgm:t>
    </dgm:pt>
    <dgm:pt modelId="{252BEFEA-CDD0-4CE2-9D0B-82F1287AD17B}" type="sibTrans" cxnId="{D85FCD75-32A5-4658-8015-9CD0DC3D8454}">
      <dgm:prSet/>
      <dgm:spPr/>
      <dgm:t>
        <a:bodyPr/>
        <a:lstStyle/>
        <a:p>
          <a:endParaRPr lang="it-IT"/>
        </a:p>
      </dgm:t>
    </dgm:pt>
    <dgm:pt modelId="{09BFE933-D4F4-47FC-BD40-66697C32A3E2}">
      <dgm:prSet phldrT="[Testo]"/>
      <dgm:spPr/>
      <dgm:t>
        <a:bodyPr/>
        <a:lstStyle/>
        <a:p>
          <a:r>
            <a:rPr lang="it-IT" dirty="0" smtClean="0"/>
            <a:t>Clinica, ecografia,</a:t>
          </a:r>
          <a:r>
            <a:rPr lang="it-IT" dirty="0" err="1" smtClean="0"/>
            <a:t>rx</a:t>
          </a:r>
          <a:r>
            <a:rPr lang="it-IT" dirty="0" smtClean="0"/>
            <a:t>,TAC,RMN</a:t>
          </a:r>
          <a:endParaRPr lang="it-IT" dirty="0"/>
        </a:p>
      </dgm:t>
    </dgm:pt>
    <dgm:pt modelId="{D2A659EB-D09D-427D-80E8-953D37B83402}" type="parTrans" cxnId="{E6734BB1-8692-4C8F-AADA-57F420573853}">
      <dgm:prSet/>
      <dgm:spPr/>
      <dgm:t>
        <a:bodyPr/>
        <a:lstStyle/>
        <a:p>
          <a:endParaRPr lang="it-IT"/>
        </a:p>
      </dgm:t>
    </dgm:pt>
    <dgm:pt modelId="{F2D085F0-1683-4F75-9AF3-E1223E4EE482}" type="sibTrans" cxnId="{E6734BB1-8692-4C8F-AADA-57F420573853}">
      <dgm:prSet/>
      <dgm:spPr/>
      <dgm:t>
        <a:bodyPr/>
        <a:lstStyle/>
        <a:p>
          <a:endParaRPr lang="it-IT"/>
        </a:p>
      </dgm:t>
    </dgm:pt>
    <dgm:pt modelId="{58B51AA7-37D7-46EC-929C-B8EC1CBDD812}">
      <dgm:prSet/>
      <dgm:spPr/>
      <dgm:t>
        <a:bodyPr/>
        <a:lstStyle/>
        <a:p>
          <a:r>
            <a:rPr lang="it-IT" b="1" i="0" dirty="0" smtClean="0">
              <a:solidFill>
                <a:schemeClr val="tx1"/>
              </a:solidFill>
              <a:effectLst/>
              <a:latin typeface="+mj-lt"/>
            </a:rPr>
            <a:t>Trattamento sec. </a:t>
          </a:r>
          <a:r>
            <a:rPr lang="it-IT" b="1" i="0" dirty="0" err="1" smtClean="0">
              <a:solidFill>
                <a:schemeClr val="tx1"/>
              </a:solidFill>
              <a:effectLst/>
              <a:latin typeface="+mj-lt"/>
            </a:rPr>
            <a:t>Seringe</a:t>
          </a:r>
          <a:endParaRPr lang="it-IT" b="1" i="0" dirty="0">
            <a:solidFill>
              <a:schemeClr val="tx1"/>
            </a:solidFill>
            <a:effectLst/>
            <a:latin typeface="+mj-lt"/>
          </a:endParaRPr>
        </a:p>
      </dgm:t>
    </dgm:pt>
    <dgm:pt modelId="{143AA6D2-CC9A-4576-AB08-B0322B518C9E}" type="parTrans" cxnId="{22511069-CB6C-416D-983D-E2C9032BA890}">
      <dgm:prSet/>
      <dgm:spPr/>
      <dgm:t>
        <a:bodyPr/>
        <a:lstStyle/>
        <a:p>
          <a:endParaRPr lang="it-IT"/>
        </a:p>
      </dgm:t>
    </dgm:pt>
    <dgm:pt modelId="{5B03B111-1D2D-4A69-B7B3-6D515BC651D7}" type="sibTrans" cxnId="{22511069-CB6C-416D-983D-E2C9032BA890}">
      <dgm:prSet/>
      <dgm:spPr/>
      <dgm:t>
        <a:bodyPr/>
        <a:lstStyle/>
        <a:p>
          <a:endParaRPr lang="it-IT"/>
        </a:p>
      </dgm:t>
    </dgm:pt>
    <dgm:pt modelId="{35D26C38-02FC-4C82-A18B-27072CB1A824}">
      <dgm:prSet/>
      <dgm:spPr/>
      <dgm:t>
        <a:bodyPr/>
        <a:lstStyle/>
        <a:p>
          <a:r>
            <a:rPr lang="it-IT" b="1" i="0" dirty="0" smtClean="0">
              <a:solidFill>
                <a:schemeClr val="tx1"/>
              </a:solidFill>
              <a:effectLst/>
              <a:latin typeface="+mj-lt"/>
            </a:rPr>
            <a:t>Metodo </a:t>
          </a:r>
          <a:r>
            <a:rPr lang="it-IT" b="1" i="0" dirty="0" err="1" smtClean="0">
              <a:solidFill>
                <a:schemeClr val="tx1"/>
              </a:solidFill>
              <a:effectLst/>
              <a:latin typeface="+mj-lt"/>
            </a:rPr>
            <a:t>Kite</a:t>
          </a:r>
          <a:endParaRPr lang="it-IT" b="1" i="0" dirty="0">
            <a:solidFill>
              <a:schemeClr val="tx1"/>
            </a:solidFill>
            <a:effectLst/>
            <a:latin typeface="+mj-lt"/>
          </a:endParaRPr>
        </a:p>
      </dgm:t>
    </dgm:pt>
    <dgm:pt modelId="{17F082C8-2543-43CA-8326-128FF3C02DCF}" type="parTrans" cxnId="{413CB7AB-97FD-4AE0-801F-AFB440009650}">
      <dgm:prSet/>
      <dgm:spPr/>
      <dgm:t>
        <a:bodyPr/>
        <a:lstStyle/>
        <a:p>
          <a:endParaRPr lang="it-IT"/>
        </a:p>
      </dgm:t>
    </dgm:pt>
    <dgm:pt modelId="{BA3F0D86-3408-4CC8-9E5B-79401EFFB8D5}" type="sibTrans" cxnId="{413CB7AB-97FD-4AE0-801F-AFB440009650}">
      <dgm:prSet/>
      <dgm:spPr/>
      <dgm:t>
        <a:bodyPr/>
        <a:lstStyle/>
        <a:p>
          <a:endParaRPr lang="it-IT"/>
        </a:p>
      </dgm:t>
    </dgm:pt>
    <dgm:pt modelId="{C2441781-A59F-4AED-B8B0-83056B39B96A}">
      <dgm:prSet/>
      <dgm:spPr/>
      <dgm:t>
        <a:bodyPr/>
        <a:lstStyle/>
        <a:p>
          <a:r>
            <a:rPr lang="it-IT" b="1" i="0" dirty="0" smtClean="0">
              <a:solidFill>
                <a:schemeClr val="tx1"/>
              </a:solidFill>
              <a:effectLst/>
              <a:latin typeface="+mj-lt"/>
            </a:rPr>
            <a:t>Metodo </a:t>
          </a:r>
          <a:r>
            <a:rPr lang="it-IT" b="1" i="0" dirty="0" err="1" smtClean="0">
              <a:solidFill>
                <a:schemeClr val="tx1"/>
              </a:solidFill>
              <a:effectLst/>
              <a:latin typeface="+mj-lt"/>
            </a:rPr>
            <a:t>Ponseti</a:t>
          </a:r>
          <a:endParaRPr lang="it-IT" b="1" i="0" dirty="0">
            <a:solidFill>
              <a:schemeClr val="tx1"/>
            </a:solidFill>
            <a:effectLst/>
            <a:latin typeface="+mj-lt"/>
          </a:endParaRPr>
        </a:p>
      </dgm:t>
    </dgm:pt>
    <dgm:pt modelId="{DECD584A-ABE4-4675-89DC-2F1D74BF71A7}" type="parTrans" cxnId="{294A85FC-F005-4DC1-91BE-369AD5DFD662}">
      <dgm:prSet/>
      <dgm:spPr/>
      <dgm:t>
        <a:bodyPr/>
        <a:lstStyle/>
        <a:p>
          <a:endParaRPr lang="it-IT"/>
        </a:p>
      </dgm:t>
    </dgm:pt>
    <dgm:pt modelId="{C455F740-C496-4581-AE22-5531FE76A3A2}" type="sibTrans" cxnId="{294A85FC-F005-4DC1-91BE-369AD5DFD662}">
      <dgm:prSet/>
      <dgm:spPr/>
      <dgm:t>
        <a:bodyPr/>
        <a:lstStyle/>
        <a:p>
          <a:endParaRPr lang="it-IT"/>
        </a:p>
      </dgm:t>
    </dgm:pt>
    <dgm:pt modelId="{AEABDEBC-8851-4E2F-B461-6858CEBCFD8A}" type="pres">
      <dgm:prSet presAssocID="{54BCBF0F-8BB4-4172-8D56-1FDC37F39B66}" presName="linear" presStyleCnt="0">
        <dgm:presLayoutVars>
          <dgm:animLvl val="lvl"/>
          <dgm:resizeHandles val="exact"/>
        </dgm:presLayoutVars>
      </dgm:prSet>
      <dgm:spPr/>
      <dgm:t>
        <a:bodyPr/>
        <a:lstStyle/>
        <a:p>
          <a:endParaRPr lang="it-IT"/>
        </a:p>
      </dgm:t>
    </dgm:pt>
    <dgm:pt modelId="{28AECAA8-1CD4-4276-B0C4-95FE6D06F557}" type="pres">
      <dgm:prSet presAssocID="{9B5F3B6F-1A8E-49F2-8006-7801781261B9}" presName="parentText" presStyleLbl="node1" presStyleIdx="0" presStyleCnt="2">
        <dgm:presLayoutVars>
          <dgm:chMax val="0"/>
          <dgm:bulletEnabled val="1"/>
        </dgm:presLayoutVars>
      </dgm:prSet>
      <dgm:spPr/>
      <dgm:t>
        <a:bodyPr/>
        <a:lstStyle/>
        <a:p>
          <a:endParaRPr lang="it-IT"/>
        </a:p>
      </dgm:t>
    </dgm:pt>
    <dgm:pt modelId="{D7FA7C53-4C76-432F-A649-BFB1269FF398}" type="pres">
      <dgm:prSet presAssocID="{9B5F3B6F-1A8E-49F2-8006-7801781261B9}" presName="childText" presStyleLbl="revTx" presStyleIdx="0" presStyleCnt="2">
        <dgm:presLayoutVars>
          <dgm:bulletEnabled val="1"/>
        </dgm:presLayoutVars>
      </dgm:prSet>
      <dgm:spPr/>
      <dgm:t>
        <a:bodyPr/>
        <a:lstStyle/>
        <a:p>
          <a:endParaRPr lang="it-IT"/>
        </a:p>
      </dgm:t>
    </dgm:pt>
    <dgm:pt modelId="{B919CC40-90A8-4D42-A584-7DF8EF0F9242}" type="pres">
      <dgm:prSet presAssocID="{42E2E781-4ECA-4328-9C7C-E18F99B9B6C4}" presName="parentText" presStyleLbl="node1" presStyleIdx="1" presStyleCnt="2">
        <dgm:presLayoutVars>
          <dgm:chMax val="0"/>
          <dgm:bulletEnabled val="1"/>
        </dgm:presLayoutVars>
      </dgm:prSet>
      <dgm:spPr/>
      <dgm:t>
        <a:bodyPr/>
        <a:lstStyle/>
        <a:p>
          <a:endParaRPr lang="it-IT"/>
        </a:p>
      </dgm:t>
    </dgm:pt>
    <dgm:pt modelId="{E2CC12A7-A5DB-4288-B8B7-8705013183C6}" type="pres">
      <dgm:prSet presAssocID="{42E2E781-4ECA-4328-9C7C-E18F99B9B6C4}" presName="childText" presStyleLbl="revTx" presStyleIdx="1" presStyleCnt="2">
        <dgm:presLayoutVars>
          <dgm:bulletEnabled val="1"/>
        </dgm:presLayoutVars>
      </dgm:prSet>
      <dgm:spPr/>
      <dgm:t>
        <a:bodyPr/>
        <a:lstStyle/>
        <a:p>
          <a:endParaRPr lang="it-IT"/>
        </a:p>
      </dgm:t>
    </dgm:pt>
  </dgm:ptLst>
  <dgm:cxnLst>
    <dgm:cxn modelId="{66BE441A-F731-47A1-91CF-792A8B4E94CA}" type="presOf" srcId="{09BFE933-D4F4-47FC-BD40-66697C32A3E2}" destId="{E2CC12A7-A5DB-4288-B8B7-8705013183C6}" srcOrd="0" destOrd="0" presId="urn:microsoft.com/office/officeart/2005/8/layout/vList2"/>
    <dgm:cxn modelId="{413CB7AB-97FD-4AE0-801F-AFB440009650}" srcId="{9B5F3B6F-1A8E-49F2-8006-7801781261B9}" destId="{35D26C38-02FC-4C82-A18B-27072CB1A824}" srcOrd="2" destOrd="0" parTransId="{17F082C8-2543-43CA-8326-128FF3C02DCF}" sibTransId="{BA3F0D86-3408-4CC8-9E5B-79401EFFB8D5}"/>
    <dgm:cxn modelId="{22511069-CB6C-416D-983D-E2C9032BA890}" srcId="{9B5F3B6F-1A8E-49F2-8006-7801781261B9}" destId="{58B51AA7-37D7-46EC-929C-B8EC1CBDD812}" srcOrd="1" destOrd="0" parTransId="{143AA6D2-CC9A-4576-AB08-B0322B518C9E}" sibTransId="{5B03B111-1D2D-4A69-B7B3-6D515BC651D7}"/>
    <dgm:cxn modelId="{E8D37A95-2BDA-4247-8AEC-60C3EFB7F086}" type="presOf" srcId="{35D26C38-02FC-4C82-A18B-27072CB1A824}" destId="{D7FA7C53-4C76-432F-A649-BFB1269FF398}" srcOrd="0" destOrd="2" presId="urn:microsoft.com/office/officeart/2005/8/layout/vList2"/>
    <dgm:cxn modelId="{73352681-C519-477A-8B53-B783F7A538D0}" type="presOf" srcId="{C2441781-A59F-4AED-B8B0-83056B39B96A}" destId="{D7FA7C53-4C76-432F-A649-BFB1269FF398}" srcOrd="0" destOrd="3" presId="urn:microsoft.com/office/officeart/2005/8/layout/vList2"/>
    <dgm:cxn modelId="{13304C37-0ED6-4ADF-9170-6DD03AECF00D}" type="presOf" srcId="{54BCBF0F-8BB4-4172-8D56-1FDC37F39B66}" destId="{AEABDEBC-8851-4E2F-B461-6858CEBCFD8A}" srcOrd="0" destOrd="0" presId="urn:microsoft.com/office/officeart/2005/8/layout/vList2"/>
    <dgm:cxn modelId="{294A85FC-F005-4DC1-91BE-369AD5DFD662}" srcId="{9B5F3B6F-1A8E-49F2-8006-7801781261B9}" destId="{C2441781-A59F-4AED-B8B0-83056B39B96A}" srcOrd="3" destOrd="0" parTransId="{DECD584A-ABE4-4675-89DC-2F1D74BF71A7}" sibTransId="{C455F740-C496-4581-AE22-5531FE76A3A2}"/>
    <dgm:cxn modelId="{E6734BB1-8692-4C8F-AADA-57F420573853}" srcId="{42E2E781-4ECA-4328-9C7C-E18F99B9B6C4}" destId="{09BFE933-D4F4-47FC-BD40-66697C32A3E2}" srcOrd="0" destOrd="0" parTransId="{D2A659EB-D09D-427D-80E8-953D37B83402}" sibTransId="{F2D085F0-1683-4F75-9AF3-E1223E4EE482}"/>
    <dgm:cxn modelId="{43F440A2-3B08-4C3C-800B-832F0961395E}" type="presOf" srcId="{B68D10C2-5AA7-476A-B33C-3DAC338D4A6F}" destId="{D7FA7C53-4C76-432F-A649-BFB1269FF398}" srcOrd="0" destOrd="0" presId="urn:microsoft.com/office/officeart/2005/8/layout/vList2"/>
    <dgm:cxn modelId="{A2CBE826-BBF0-424E-99B1-9A7F02BECE36}" type="presOf" srcId="{42E2E781-4ECA-4328-9C7C-E18F99B9B6C4}" destId="{B919CC40-90A8-4D42-A584-7DF8EF0F9242}" srcOrd="0" destOrd="0" presId="urn:microsoft.com/office/officeart/2005/8/layout/vList2"/>
    <dgm:cxn modelId="{D85FCD75-32A5-4658-8015-9CD0DC3D8454}" srcId="{54BCBF0F-8BB4-4172-8D56-1FDC37F39B66}" destId="{42E2E781-4ECA-4328-9C7C-E18F99B9B6C4}" srcOrd="1" destOrd="0" parTransId="{544F92F3-2CEC-420D-9ED5-7B5C829E508C}" sibTransId="{252BEFEA-CDD0-4CE2-9D0B-82F1287AD17B}"/>
    <dgm:cxn modelId="{734A9549-9E04-4C01-A3ED-2ADB719C3310}" type="presOf" srcId="{58B51AA7-37D7-46EC-929C-B8EC1CBDD812}" destId="{D7FA7C53-4C76-432F-A649-BFB1269FF398}" srcOrd="0" destOrd="1" presId="urn:microsoft.com/office/officeart/2005/8/layout/vList2"/>
    <dgm:cxn modelId="{05812C7F-EC63-47EA-A050-1D4B4D2E2A91}" srcId="{54BCBF0F-8BB4-4172-8D56-1FDC37F39B66}" destId="{9B5F3B6F-1A8E-49F2-8006-7801781261B9}" srcOrd="0" destOrd="0" parTransId="{F3A58385-8BF3-4509-B465-9F17D5F1CE6B}" sibTransId="{6425259D-E90A-409D-9322-F32CB7ECF1FF}"/>
    <dgm:cxn modelId="{77FE29EF-00A4-49B6-AD95-B41802DAAAB1}" srcId="{9B5F3B6F-1A8E-49F2-8006-7801781261B9}" destId="{B68D10C2-5AA7-476A-B33C-3DAC338D4A6F}" srcOrd="0" destOrd="0" parTransId="{1B7299B7-A1D1-4750-9D78-6AD4CD07E80D}" sibTransId="{9A969065-97AD-476E-A2E9-D8BC7F089CEC}"/>
    <dgm:cxn modelId="{C14F3CB0-1A77-43E4-A358-E3EE08658FDC}" type="presOf" srcId="{9B5F3B6F-1A8E-49F2-8006-7801781261B9}" destId="{28AECAA8-1CD4-4276-B0C4-95FE6D06F557}" srcOrd="0" destOrd="0" presId="urn:microsoft.com/office/officeart/2005/8/layout/vList2"/>
    <dgm:cxn modelId="{A1FB1A86-8D0F-441F-9D39-7947916479E7}" type="presParOf" srcId="{AEABDEBC-8851-4E2F-B461-6858CEBCFD8A}" destId="{28AECAA8-1CD4-4276-B0C4-95FE6D06F557}" srcOrd="0" destOrd="0" presId="urn:microsoft.com/office/officeart/2005/8/layout/vList2"/>
    <dgm:cxn modelId="{07E2052B-C7FC-435A-86F6-26E778DA8FE5}" type="presParOf" srcId="{AEABDEBC-8851-4E2F-B461-6858CEBCFD8A}" destId="{D7FA7C53-4C76-432F-A649-BFB1269FF398}" srcOrd="1" destOrd="0" presId="urn:microsoft.com/office/officeart/2005/8/layout/vList2"/>
    <dgm:cxn modelId="{3A023166-8E93-441C-9965-F112223E38C0}" type="presParOf" srcId="{AEABDEBC-8851-4E2F-B461-6858CEBCFD8A}" destId="{B919CC40-90A8-4D42-A584-7DF8EF0F9242}" srcOrd="2" destOrd="0" presId="urn:microsoft.com/office/officeart/2005/8/layout/vList2"/>
    <dgm:cxn modelId="{B972D41F-833A-4EBD-A8F1-5B3ECAC12AAF}" type="presParOf" srcId="{AEABDEBC-8851-4E2F-B461-6858CEBCFD8A}" destId="{E2CC12A7-A5DB-4288-B8B7-8705013183C6}" srcOrd="3"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F16D21-C21D-414B-B8CE-217C0D2FA521}">
      <dsp:nvSpPr>
        <dsp:cNvPr id="0" name=""/>
        <dsp:cNvSpPr/>
      </dsp:nvSpPr>
      <dsp:spPr>
        <a:xfrm>
          <a:off x="1402902" y="196637"/>
          <a:ext cx="3902501" cy="1355287"/>
        </a:xfrm>
        <a:prstGeom prst="ellipse">
          <a:avLst/>
        </a:prstGeom>
        <a:solidFill>
          <a:schemeClr val="accent1">
            <a:tint val="50000"/>
            <a:alpha val="40000"/>
            <a:hueOff val="0"/>
            <a:satOff val="0"/>
            <a:lumOff val="0"/>
            <a:alphaOff val="0"/>
          </a:schemeClr>
        </a:solidFill>
        <a:ln>
          <a:noFill/>
        </a:ln>
        <a:effectLst/>
        <a:scene3d>
          <a:camera prst="orthographicFront"/>
          <a:lightRig rig="flat" dir="t"/>
        </a:scene3d>
        <a:sp3d z="-190500" extrusionH="12700" prstMaterial="matte"/>
      </dsp:spPr>
      <dsp:style>
        <a:lnRef idx="0">
          <a:scrgbClr r="0" g="0" b="0"/>
        </a:lnRef>
        <a:fillRef idx="1">
          <a:scrgbClr r="0" g="0" b="0"/>
        </a:fillRef>
        <a:effectRef idx="0">
          <a:scrgbClr r="0" g="0" b="0"/>
        </a:effectRef>
        <a:fontRef idx="minor"/>
      </dsp:style>
    </dsp:sp>
    <dsp:sp modelId="{B170312E-B5AD-4287-AC27-ED2C09D03735}">
      <dsp:nvSpPr>
        <dsp:cNvPr id="0" name=""/>
        <dsp:cNvSpPr/>
      </dsp:nvSpPr>
      <dsp:spPr>
        <a:xfrm>
          <a:off x="2982054" y="3515276"/>
          <a:ext cx="756298" cy="484031"/>
        </a:xfrm>
        <a:prstGeom prst="downArrow">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165169A3-D38F-44E2-9A32-14BEF65C7838}">
      <dsp:nvSpPr>
        <dsp:cNvPr id="0" name=""/>
        <dsp:cNvSpPr/>
      </dsp:nvSpPr>
      <dsp:spPr>
        <a:xfrm>
          <a:off x="1535829" y="3932753"/>
          <a:ext cx="3630234" cy="907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376" tIns="341376" rIns="341376" bIns="341376" numCol="1" spcCol="1270" anchor="ctr" anchorCtr="0">
          <a:noAutofit/>
        </a:bodyPr>
        <a:lstStyle/>
        <a:p>
          <a:pPr lvl="0" algn="ctr" defTabSz="2133600">
            <a:lnSpc>
              <a:spcPct val="90000"/>
            </a:lnSpc>
            <a:spcBef>
              <a:spcPct val="0"/>
            </a:spcBef>
            <a:spcAft>
              <a:spcPct val="35000"/>
            </a:spcAft>
          </a:pPr>
          <a:r>
            <a:rPr lang="it-IT" sz="4800" b="1" kern="1200" dirty="0" smtClean="0"/>
            <a:t>PTC</a:t>
          </a:r>
          <a:endParaRPr lang="it-IT" sz="4800" b="1" kern="1200" dirty="0"/>
        </a:p>
      </dsp:txBody>
      <dsp:txXfrm>
        <a:off x="1535829" y="3932753"/>
        <a:ext cx="3630234" cy="907558"/>
      </dsp:txXfrm>
    </dsp:sp>
    <dsp:sp modelId="{D9DB5091-FA7C-4D74-973E-4EAE314152E6}">
      <dsp:nvSpPr>
        <dsp:cNvPr id="0" name=""/>
        <dsp:cNvSpPr/>
      </dsp:nvSpPr>
      <dsp:spPr>
        <a:xfrm>
          <a:off x="3192016" y="1095902"/>
          <a:ext cx="1361337" cy="136133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it-IT" sz="1500" kern="1200" dirty="0" smtClean="0"/>
            <a:t>FATTORI INTRINISEC</a:t>
          </a:r>
          <a:endParaRPr lang="it-IT" sz="1500" kern="1200" dirty="0"/>
        </a:p>
      </dsp:txBody>
      <dsp:txXfrm>
        <a:off x="3192016" y="1095902"/>
        <a:ext cx="1361337" cy="1361337"/>
      </dsp:txXfrm>
    </dsp:sp>
    <dsp:sp modelId="{8620D2A6-82EF-4AC8-B807-D917CF8A4DB9}">
      <dsp:nvSpPr>
        <dsp:cNvPr id="0" name=""/>
        <dsp:cNvSpPr/>
      </dsp:nvSpPr>
      <dsp:spPr>
        <a:xfrm>
          <a:off x="2111896" y="519835"/>
          <a:ext cx="1361337" cy="136133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it-IT" sz="1500" kern="1200" dirty="0" smtClean="0"/>
            <a:t>FATTORI ESTRINSECI</a:t>
          </a:r>
          <a:endParaRPr lang="it-IT" sz="1500" kern="1200" dirty="0"/>
        </a:p>
      </dsp:txBody>
      <dsp:txXfrm>
        <a:off x="2111896" y="519835"/>
        <a:ext cx="1361337" cy="1361337"/>
      </dsp:txXfrm>
    </dsp:sp>
    <dsp:sp modelId="{3C34A306-3656-4EA4-A371-100C8D16C612}">
      <dsp:nvSpPr>
        <dsp:cNvPr id="0" name=""/>
        <dsp:cNvSpPr/>
      </dsp:nvSpPr>
      <dsp:spPr>
        <a:xfrm>
          <a:off x="1103777" y="87783"/>
          <a:ext cx="4235273" cy="3388218"/>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AECAA8-1CD4-4276-B0C4-95FE6D06F557}">
      <dsp:nvSpPr>
        <dsp:cNvPr id="0" name=""/>
        <dsp:cNvSpPr/>
      </dsp:nvSpPr>
      <dsp:spPr>
        <a:xfrm>
          <a:off x="0" y="207475"/>
          <a:ext cx="6096000" cy="10793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it-IT" sz="4500" kern="1200" dirty="0" smtClean="0"/>
            <a:t>PRENATALE</a:t>
          </a:r>
          <a:endParaRPr lang="it-IT" sz="4500" kern="1200" dirty="0"/>
        </a:p>
      </dsp:txBody>
      <dsp:txXfrm>
        <a:off x="0" y="207475"/>
        <a:ext cx="6096000" cy="1079325"/>
      </dsp:txXfrm>
    </dsp:sp>
    <dsp:sp modelId="{D7FA7C53-4C76-432F-A649-BFB1269FF398}">
      <dsp:nvSpPr>
        <dsp:cNvPr id="0" name=""/>
        <dsp:cNvSpPr/>
      </dsp:nvSpPr>
      <dsp:spPr>
        <a:xfrm>
          <a:off x="0" y="1286799"/>
          <a:ext cx="60960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57150" rIns="320040" bIns="57150" numCol="1" spcCol="1270" anchor="t" anchorCtr="0">
          <a:noAutofit/>
        </a:bodyPr>
        <a:lstStyle/>
        <a:p>
          <a:pPr marL="285750" lvl="1" indent="-285750" algn="l" defTabSz="1555750">
            <a:lnSpc>
              <a:spcPct val="90000"/>
            </a:lnSpc>
            <a:spcBef>
              <a:spcPct val="0"/>
            </a:spcBef>
            <a:spcAft>
              <a:spcPct val="20000"/>
            </a:spcAft>
            <a:buChar char="••"/>
          </a:pPr>
          <a:r>
            <a:rPr lang="it-IT" sz="3500" kern="1200" dirty="0" smtClean="0"/>
            <a:t>ecografia</a:t>
          </a:r>
          <a:endParaRPr lang="it-IT" sz="3500" kern="1200" dirty="0"/>
        </a:p>
      </dsp:txBody>
      <dsp:txXfrm>
        <a:off x="0" y="1286799"/>
        <a:ext cx="6096000" cy="745200"/>
      </dsp:txXfrm>
    </dsp:sp>
    <dsp:sp modelId="{B919CC40-90A8-4D42-A584-7DF8EF0F9242}">
      <dsp:nvSpPr>
        <dsp:cNvPr id="0" name=""/>
        <dsp:cNvSpPr/>
      </dsp:nvSpPr>
      <dsp:spPr>
        <a:xfrm>
          <a:off x="0" y="2032000"/>
          <a:ext cx="6096000" cy="10793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l" defTabSz="2000250">
            <a:lnSpc>
              <a:spcPct val="90000"/>
            </a:lnSpc>
            <a:spcBef>
              <a:spcPct val="0"/>
            </a:spcBef>
            <a:spcAft>
              <a:spcPct val="35000"/>
            </a:spcAft>
          </a:pPr>
          <a:r>
            <a:rPr lang="it-IT" sz="4500" kern="1200" dirty="0" smtClean="0"/>
            <a:t>POSTNATALE</a:t>
          </a:r>
          <a:endParaRPr lang="it-IT" sz="4500" kern="1200" dirty="0"/>
        </a:p>
      </dsp:txBody>
      <dsp:txXfrm>
        <a:off x="0" y="2032000"/>
        <a:ext cx="6096000" cy="1079325"/>
      </dsp:txXfrm>
    </dsp:sp>
    <dsp:sp modelId="{E2CC12A7-A5DB-4288-B8B7-8705013183C6}">
      <dsp:nvSpPr>
        <dsp:cNvPr id="0" name=""/>
        <dsp:cNvSpPr/>
      </dsp:nvSpPr>
      <dsp:spPr>
        <a:xfrm>
          <a:off x="0" y="3111325"/>
          <a:ext cx="60960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57150" rIns="320040" bIns="57150" numCol="1" spcCol="1270" anchor="t" anchorCtr="0">
          <a:noAutofit/>
        </a:bodyPr>
        <a:lstStyle/>
        <a:p>
          <a:pPr marL="285750" lvl="1" indent="-285750" algn="l" defTabSz="1555750">
            <a:lnSpc>
              <a:spcPct val="90000"/>
            </a:lnSpc>
            <a:spcBef>
              <a:spcPct val="0"/>
            </a:spcBef>
            <a:spcAft>
              <a:spcPct val="20000"/>
            </a:spcAft>
            <a:buChar char="••"/>
          </a:pPr>
          <a:r>
            <a:rPr lang="it-IT" sz="3500" kern="1200" dirty="0" smtClean="0"/>
            <a:t>Clinica, ecografia,</a:t>
          </a:r>
          <a:r>
            <a:rPr lang="it-IT" sz="3500" kern="1200" dirty="0" err="1" smtClean="0"/>
            <a:t>rx</a:t>
          </a:r>
          <a:r>
            <a:rPr lang="it-IT" sz="3500" kern="1200" dirty="0" smtClean="0"/>
            <a:t>,TAC,RMN</a:t>
          </a:r>
          <a:endParaRPr lang="it-IT" sz="3500" kern="1200" dirty="0"/>
        </a:p>
      </dsp:txBody>
      <dsp:txXfrm>
        <a:off x="0" y="3111325"/>
        <a:ext cx="6096000" cy="74520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AECAA8-1CD4-4276-B0C4-95FE6D06F557}">
      <dsp:nvSpPr>
        <dsp:cNvPr id="0" name=""/>
        <dsp:cNvSpPr/>
      </dsp:nvSpPr>
      <dsp:spPr>
        <a:xfrm>
          <a:off x="0" y="2454"/>
          <a:ext cx="6096000" cy="8154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it-IT" sz="3400" kern="1200" dirty="0" smtClean="0"/>
            <a:t>INCRUENTA MINIINVASIVA</a:t>
          </a:r>
          <a:endParaRPr lang="it-IT" sz="3400" kern="1200" dirty="0"/>
        </a:p>
      </dsp:txBody>
      <dsp:txXfrm>
        <a:off x="0" y="2454"/>
        <a:ext cx="6096000" cy="815490"/>
      </dsp:txXfrm>
    </dsp:sp>
    <dsp:sp modelId="{D7FA7C53-4C76-432F-A649-BFB1269FF398}">
      <dsp:nvSpPr>
        <dsp:cNvPr id="0" name=""/>
        <dsp:cNvSpPr/>
      </dsp:nvSpPr>
      <dsp:spPr>
        <a:xfrm>
          <a:off x="0" y="817944"/>
          <a:ext cx="6096000" cy="1865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it-IT" sz="2700" b="1" i="0" kern="1200" dirty="0" smtClean="0">
              <a:solidFill>
                <a:schemeClr val="tx1"/>
              </a:solidFill>
              <a:effectLst/>
              <a:latin typeface="+mj-lt"/>
            </a:rPr>
            <a:t>Trattamento funzionale</a:t>
          </a:r>
          <a:endParaRPr lang="it-IT" sz="2700" i="0" kern="1200" dirty="0">
            <a:solidFill>
              <a:schemeClr val="tx1"/>
            </a:solidFill>
            <a:effectLst/>
            <a:latin typeface="+mj-lt"/>
          </a:endParaRPr>
        </a:p>
        <a:p>
          <a:pPr marL="228600" lvl="1" indent="-228600" algn="l" defTabSz="1200150">
            <a:lnSpc>
              <a:spcPct val="90000"/>
            </a:lnSpc>
            <a:spcBef>
              <a:spcPct val="0"/>
            </a:spcBef>
            <a:spcAft>
              <a:spcPct val="20000"/>
            </a:spcAft>
            <a:buChar char="••"/>
          </a:pPr>
          <a:r>
            <a:rPr lang="it-IT" sz="2700" b="1" i="0" kern="1200" dirty="0" smtClean="0">
              <a:solidFill>
                <a:schemeClr val="tx1"/>
              </a:solidFill>
              <a:effectLst/>
              <a:latin typeface="+mj-lt"/>
            </a:rPr>
            <a:t>Trattamento sec. </a:t>
          </a:r>
          <a:r>
            <a:rPr lang="it-IT" sz="2700" b="1" i="0" kern="1200" dirty="0" err="1" smtClean="0">
              <a:solidFill>
                <a:schemeClr val="tx1"/>
              </a:solidFill>
              <a:effectLst/>
              <a:latin typeface="+mj-lt"/>
            </a:rPr>
            <a:t>Seringe</a:t>
          </a:r>
          <a:endParaRPr lang="it-IT" sz="2700" b="1" i="0" kern="1200" dirty="0">
            <a:solidFill>
              <a:schemeClr val="tx1"/>
            </a:solidFill>
            <a:effectLst/>
            <a:latin typeface="+mj-lt"/>
          </a:endParaRPr>
        </a:p>
        <a:p>
          <a:pPr marL="228600" lvl="1" indent="-228600" algn="l" defTabSz="1200150">
            <a:lnSpc>
              <a:spcPct val="90000"/>
            </a:lnSpc>
            <a:spcBef>
              <a:spcPct val="0"/>
            </a:spcBef>
            <a:spcAft>
              <a:spcPct val="20000"/>
            </a:spcAft>
            <a:buChar char="••"/>
          </a:pPr>
          <a:r>
            <a:rPr lang="it-IT" sz="2700" b="1" i="0" kern="1200" dirty="0" smtClean="0">
              <a:solidFill>
                <a:schemeClr val="tx1"/>
              </a:solidFill>
              <a:effectLst/>
              <a:latin typeface="+mj-lt"/>
            </a:rPr>
            <a:t>Metodo </a:t>
          </a:r>
          <a:r>
            <a:rPr lang="it-IT" sz="2700" b="1" i="0" kern="1200" dirty="0" err="1" smtClean="0">
              <a:solidFill>
                <a:schemeClr val="tx1"/>
              </a:solidFill>
              <a:effectLst/>
              <a:latin typeface="+mj-lt"/>
            </a:rPr>
            <a:t>Kite</a:t>
          </a:r>
          <a:endParaRPr lang="it-IT" sz="2700" b="1" i="0" kern="1200" dirty="0">
            <a:solidFill>
              <a:schemeClr val="tx1"/>
            </a:solidFill>
            <a:effectLst/>
            <a:latin typeface="+mj-lt"/>
          </a:endParaRPr>
        </a:p>
        <a:p>
          <a:pPr marL="228600" lvl="1" indent="-228600" algn="l" defTabSz="1200150">
            <a:lnSpc>
              <a:spcPct val="90000"/>
            </a:lnSpc>
            <a:spcBef>
              <a:spcPct val="0"/>
            </a:spcBef>
            <a:spcAft>
              <a:spcPct val="20000"/>
            </a:spcAft>
            <a:buChar char="••"/>
          </a:pPr>
          <a:r>
            <a:rPr lang="it-IT" sz="2700" b="1" i="0" kern="1200" dirty="0" smtClean="0">
              <a:solidFill>
                <a:schemeClr val="tx1"/>
              </a:solidFill>
              <a:effectLst/>
              <a:latin typeface="+mj-lt"/>
            </a:rPr>
            <a:t>Metodo </a:t>
          </a:r>
          <a:r>
            <a:rPr lang="it-IT" sz="2700" b="1" i="0" kern="1200" dirty="0" err="1" smtClean="0">
              <a:solidFill>
                <a:schemeClr val="tx1"/>
              </a:solidFill>
              <a:effectLst/>
              <a:latin typeface="+mj-lt"/>
            </a:rPr>
            <a:t>Ponseti</a:t>
          </a:r>
          <a:endParaRPr lang="it-IT" sz="2700" b="1" i="0" kern="1200" dirty="0">
            <a:solidFill>
              <a:schemeClr val="tx1"/>
            </a:solidFill>
            <a:effectLst/>
            <a:latin typeface="+mj-lt"/>
          </a:endParaRPr>
        </a:p>
      </dsp:txBody>
      <dsp:txXfrm>
        <a:off x="0" y="817944"/>
        <a:ext cx="6096000" cy="1865070"/>
      </dsp:txXfrm>
    </dsp:sp>
    <dsp:sp modelId="{B919CC40-90A8-4D42-A584-7DF8EF0F9242}">
      <dsp:nvSpPr>
        <dsp:cNvPr id="0" name=""/>
        <dsp:cNvSpPr/>
      </dsp:nvSpPr>
      <dsp:spPr>
        <a:xfrm>
          <a:off x="0" y="2683014"/>
          <a:ext cx="6096000" cy="8154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it-IT" sz="3400" kern="1200" smtClean="0"/>
            <a:t>CRUENTA</a:t>
          </a:r>
          <a:endParaRPr lang="it-IT" sz="3400" kern="1200" dirty="0"/>
        </a:p>
      </dsp:txBody>
      <dsp:txXfrm>
        <a:off x="0" y="2683014"/>
        <a:ext cx="6096000" cy="815490"/>
      </dsp:txXfrm>
    </dsp:sp>
    <dsp:sp modelId="{E2CC12A7-A5DB-4288-B8B7-8705013183C6}">
      <dsp:nvSpPr>
        <dsp:cNvPr id="0" name=""/>
        <dsp:cNvSpPr/>
      </dsp:nvSpPr>
      <dsp:spPr>
        <a:xfrm>
          <a:off x="0" y="3498505"/>
          <a:ext cx="6096000"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43180" rIns="241808" bIns="43180" numCol="1" spcCol="1270" anchor="t" anchorCtr="0">
          <a:noAutofit/>
        </a:bodyPr>
        <a:lstStyle/>
        <a:p>
          <a:pPr marL="228600" lvl="1" indent="-228600" algn="l" defTabSz="1200150">
            <a:lnSpc>
              <a:spcPct val="90000"/>
            </a:lnSpc>
            <a:spcBef>
              <a:spcPct val="0"/>
            </a:spcBef>
            <a:spcAft>
              <a:spcPct val="20000"/>
            </a:spcAft>
            <a:buChar char="••"/>
          </a:pPr>
          <a:r>
            <a:rPr lang="it-IT" sz="2700" kern="1200" dirty="0" smtClean="0"/>
            <a:t>Clinica, ecografia,</a:t>
          </a:r>
          <a:r>
            <a:rPr lang="it-IT" sz="2700" kern="1200" dirty="0" err="1" smtClean="0"/>
            <a:t>rx</a:t>
          </a:r>
          <a:r>
            <a:rPr lang="it-IT" sz="2700" kern="1200" dirty="0" smtClean="0"/>
            <a:t>,TAC,RMN</a:t>
          </a:r>
          <a:endParaRPr lang="it-IT" sz="2700" kern="1200" dirty="0"/>
        </a:p>
      </dsp:txBody>
      <dsp:txXfrm>
        <a:off x="0" y="3498505"/>
        <a:ext cx="6096000" cy="563040"/>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CADDBEA-3F40-4759-AAB8-A7243035DB9A}" type="datetimeFigureOut">
              <a:rPr lang="it-IT"/>
              <a:pPr>
                <a:defRPr/>
              </a:pPr>
              <a:t>29/03/2011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B09402B-FAE4-464C-949B-98B5AFCE22C0}"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325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22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E22804-399B-40BC-A91A-11AEA452959E}" type="slidenum">
              <a:rPr lang="it-IT" smtClean="0"/>
              <a:pPr fontAlgn="base">
                <a:spcBef>
                  <a:spcPct val="0"/>
                </a:spcBef>
                <a:spcAft>
                  <a:spcPct val="0"/>
                </a:spcAft>
                <a:defRPr/>
              </a:pPr>
              <a:t>1</a:t>
            </a:fld>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10</a:t>
            </a:fld>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La </a:t>
            </a:r>
            <a:r>
              <a:rPr lang="it-IT" b="1" dirty="0" smtClean="0"/>
              <a:t>teoria</a:t>
            </a:r>
            <a:r>
              <a:rPr lang="it-IT" b="1" baseline="0" dirty="0" smtClean="0"/>
              <a:t> germinale </a:t>
            </a:r>
            <a:r>
              <a:rPr lang="it-IT" baseline="0" dirty="0" smtClean="0"/>
              <a:t>sostanzialmente si basa su </a:t>
            </a:r>
            <a:r>
              <a:rPr lang="it-IT" sz="1200" b="0" i="0" dirty="0" smtClean="0">
                <a:solidFill>
                  <a:schemeClr val="hlink"/>
                </a:solidFill>
                <a:effectLst>
                  <a:outerShdw blurRad="38100" dist="38100" dir="2700000" algn="tl">
                    <a:srgbClr val="000000"/>
                  </a:outerShdw>
                </a:effectLst>
                <a:latin typeface="+mj-lt"/>
              </a:rPr>
              <a:t>Alterazione delle cellule uovo durante le fasi della divisione metamerica con blocco della torsione e rotazione del piede sulla gamba</a:t>
            </a:r>
            <a:endParaRPr lang="it-IT" b="0" i="0" baseline="0" dirty="0" smtClean="0">
              <a:latin typeface="+mj-lt"/>
            </a:endParaRPr>
          </a:p>
          <a:p>
            <a:pPr eaLnBrk="1" hangingPunct="1">
              <a:spcBef>
                <a:spcPct val="0"/>
              </a:spcBef>
            </a:pPr>
            <a:r>
              <a:rPr lang="it-IT" baseline="0" dirty="0" smtClean="0"/>
              <a:t>Secondo la </a:t>
            </a:r>
            <a:r>
              <a:rPr lang="it-IT" b="1" baseline="0" dirty="0" smtClean="0"/>
              <a:t>teoria ontogenetica embrionale </a:t>
            </a:r>
            <a:r>
              <a:rPr lang="it-IT" baseline="0" dirty="0" smtClean="0"/>
              <a:t>per fattori di natura diversa si realizza un arresto del normale processo di </a:t>
            </a:r>
            <a:r>
              <a:rPr lang="it-IT" baseline="0" dirty="0" err="1" smtClean="0"/>
              <a:t>derotazione</a:t>
            </a:r>
            <a:r>
              <a:rPr lang="it-IT" baseline="0" dirty="0" smtClean="0"/>
              <a:t> embrionaria, magari a causa di alterazioni della normale composizione placentare. Queste(metaboliche, </a:t>
            </a:r>
            <a:r>
              <a:rPr lang="it-IT" baseline="0" dirty="0" err="1" smtClean="0"/>
              <a:t>ipossiche</a:t>
            </a:r>
            <a:r>
              <a:rPr lang="it-IT" baseline="0" dirty="0" smtClean="0"/>
              <a:t>)causerebbero alterazioni a diversi livelli, quali tendinei, ossei o articolari. Dalla sesta alla 10 settimana il piede è completamente formato, ma presente in posizione equino varo </a:t>
            </a:r>
            <a:r>
              <a:rPr lang="it-IT" baseline="0" dirty="0" err="1" smtClean="0"/>
              <a:t>supinato</a:t>
            </a:r>
            <a:r>
              <a:rPr lang="it-IT" baseline="0" dirty="0" smtClean="0"/>
              <a:t> addotto</a:t>
            </a:r>
            <a:r>
              <a:rPr lang="it-IT" baseline="0" dirty="0" smtClean="0"/>
              <a:t>. Dopo </a:t>
            </a:r>
            <a:r>
              <a:rPr lang="it-IT" baseline="0" dirty="0" smtClean="0"/>
              <a:t>la 10 settimana il piede assume la sua posizione anatomica normale in asse con la gamba</a:t>
            </a:r>
          </a:p>
          <a:p>
            <a:pPr eaLnBrk="1" hangingPunct="1">
              <a:spcBef>
                <a:spcPct val="0"/>
              </a:spcBef>
            </a:pPr>
            <a:r>
              <a:rPr lang="it-IT" baseline="0" dirty="0" smtClean="0"/>
              <a:t>Secondo la </a:t>
            </a:r>
            <a:r>
              <a:rPr lang="it-IT" b="1" baseline="0" dirty="0" smtClean="0"/>
              <a:t>teoria fetale </a:t>
            </a:r>
            <a:r>
              <a:rPr lang="it-IT" baseline="0" dirty="0" smtClean="0"/>
              <a:t>l’arresto della </a:t>
            </a:r>
            <a:r>
              <a:rPr lang="it-IT" baseline="0" dirty="0" err="1" smtClean="0"/>
              <a:t>derotazione</a:t>
            </a:r>
            <a:r>
              <a:rPr lang="it-IT" baseline="0" dirty="0" smtClean="0"/>
              <a:t> già analizzato nella teoria precedente non sarebbe imputabile a cause metaboliche ma meccaniche(anomalie o neoformazioni uterine ecc) come già visto nelle diapositive precedenti.</a:t>
            </a:r>
          </a:p>
          <a:p>
            <a:pPr eaLnBrk="1" hangingPunct="1">
              <a:spcBef>
                <a:spcPct val="0"/>
              </a:spcBef>
            </a:pPr>
            <a:r>
              <a:rPr lang="it-IT" b="1" baseline="0" dirty="0" smtClean="0"/>
              <a:t>Teoria ormonale</a:t>
            </a:r>
            <a:r>
              <a:rPr lang="it-IT" baseline="0" dirty="0" smtClean="0"/>
              <a:t>:</a:t>
            </a:r>
            <a:r>
              <a:rPr lang="it-IT" sz="1200" b="0" i="0" dirty="0" smtClean="0">
                <a:solidFill>
                  <a:srgbClr val="66FF33"/>
                </a:solidFill>
                <a:effectLst>
                  <a:outerShdw blurRad="38100" dist="38100" dir="2700000" algn="tl">
                    <a:srgbClr val="000000"/>
                  </a:outerShdw>
                </a:effectLst>
                <a:latin typeface="+mj-lt"/>
              </a:rPr>
              <a:t>Aumento dei livelli ematici degli estrogeni, del progesterone e della relaxina, che facilita una maggiore lassità del tessuto connettivale</a:t>
            </a:r>
            <a:endParaRPr lang="it-IT" b="0" i="0" baseline="0" dirty="0" smtClean="0">
              <a:latin typeface="+mj-lt"/>
            </a:endParaRPr>
          </a:p>
          <a:p>
            <a:pPr eaLnBrk="1" hangingPunct="1">
              <a:spcBef>
                <a:spcPct val="0"/>
              </a:spcBef>
            </a:pPr>
            <a:r>
              <a:rPr lang="it-IT" baseline="0" dirty="0" smtClean="0"/>
              <a:t>I fautori della </a:t>
            </a:r>
            <a:r>
              <a:rPr lang="it-IT" b="1" baseline="0" dirty="0" smtClean="0"/>
              <a:t>teoria nervosa </a:t>
            </a:r>
            <a:r>
              <a:rPr lang="it-IT" baseline="0" dirty="0" smtClean="0"/>
              <a:t>sostengono che a causa di squilibri fra mm agonisti e antagonisti(facenti parti di patologie organiche) causerebbero la deformazione anatomica</a:t>
            </a:r>
          </a:p>
          <a:p>
            <a:pPr eaLnBrk="1" hangingPunct="1">
              <a:spcBef>
                <a:spcPct val="0"/>
              </a:spcBef>
            </a:pPr>
            <a:r>
              <a:rPr lang="it-IT" baseline="0" dirty="0" smtClean="0"/>
              <a:t>L’ultima teoria </a:t>
            </a:r>
            <a:r>
              <a:rPr lang="it-IT" b="1" baseline="0" dirty="0" smtClean="0"/>
              <a:t>, muscolare</a:t>
            </a:r>
            <a:r>
              <a:rPr lang="it-IT" baseline="0" dirty="0" smtClean="0"/>
              <a:t>, spiega il tutto attraverso alterazioni(retrazioni/allungamenti) muscolari.</a:t>
            </a:r>
          </a:p>
          <a:p>
            <a:pPr eaLnBrk="1" hangingPunct="1">
              <a:spcBef>
                <a:spcPct val="0"/>
              </a:spcBef>
            </a:pPr>
            <a:r>
              <a:rPr lang="it-IT" baseline="0" dirty="0" smtClean="0"/>
              <a:t>Quanto prima insorge l’alterazione causa del PTC tanto più lo stesso è grave e difficilmente correggibile.</a:t>
            </a:r>
          </a:p>
          <a:p>
            <a:pPr eaLnBrk="1" hangingPunct="1">
              <a:spcBef>
                <a:spcPct val="0"/>
              </a:spcBef>
            </a:pPr>
            <a:endParaRPr lang="it-IT" baseline="0" dirty="0" smtClean="0"/>
          </a:p>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11</a:t>
            </a:fld>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it-IT" sz="1200" i="0" u="none" dirty="0" smtClean="0">
                <a:solidFill>
                  <a:srgbClr val="66FF33"/>
                </a:solidFill>
                <a:effectLst>
                  <a:outerShdw blurRad="38100" dist="38100" dir="2700000" algn="tl">
                    <a:srgbClr val="000000"/>
                  </a:outerShdw>
                </a:effectLst>
                <a:latin typeface="+mj-lt"/>
                <a:ea typeface="Segoe UI Symbol" pitchFamily="34" charset="0"/>
              </a:rPr>
              <a:t>Le lesioni iniziali sono soltanto a carico delle parti molli e sono responsabili del mantenimento delle deformità. Lo scheletro è solo compromesso nei rapporti articolari. </a:t>
            </a:r>
            <a:r>
              <a:rPr lang="it-IT" sz="1200" b="0" dirty="0" smtClean="0">
                <a:solidFill>
                  <a:srgbClr val="FFFF00"/>
                </a:solidFill>
                <a:effectLst>
                  <a:outerShdw blurRad="38100" dist="38100" dir="2700000" algn="tl">
                    <a:srgbClr val="000000"/>
                  </a:outerShdw>
                </a:effectLst>
                <a:latin typeface="+mj-lt"/>
              </a:rPr>
              <a:t>Retrazione delle strutture capsulo-legamentose e tendinee della regione plantare, interna e posteriore ed allungamento di quelle esterne e dorsali. Si ha anche importante retrazione del tendine </a:t>
            </a:r>
            <a:r>
              <a:rPr lang="it-IT" sz="1200" b="0" dirty="0" smtClean="0">
                <a:solidFill>
                  <a:srgbClr val="FFFF00"/>
                </a:solidFill>
                <a:effectLst>
                  <a:outerShdw blurRad="38100" dist="38100" dir="2700000" algn="tl">
                    <a:srgbClr val="000000"/>
                  </a:outerShdw>
                </a:effectLst>
                <a:latin typeface="+mj-lt"/>
              </a:rPr>
              <a:t>d’</a:t>
            </a:r>
            <a:r>
              <a:rPr lang="it-IT" sz="1200" b="0" dirty="0" err="1" smtClean="0">
                <a:solidFill>
                  <a:srgbClr val="FFFF00"/>
                </a:solidFill>
                <a:effectLst>
                  <a:outerShdw blurRad="38100" dist="38100" dir="2700000" algn="tl">
                    <a:srgbClr val="000000"/>
                  </a:outerShdw>
                </a:effectLst>
                <a:latin typeface="+mj-lt"/>
              </a:rPr>
              <a:t>achille</a:t>
            </a:r>
            <a:r>
              <a:rPr lang="it-IT" i="0" u="none" dirty="0" smtClean="0">
                <a:latin typeface="+mj-lt"/>
                <a:ea typeface="Segoe UI Symbol" pitchFamily="34" charset="0"/>
              </a:rPr>
              <a:t>. </a:t>
            </a:r>
            <a:r>
              <a:rPr lang="it-IT" i="0" u="none" dirty="0" smtClean="0">
                <a:latin typeface="+mj-lt"/>
                <a:ea typeface="Segoe UI Symbol" pitchFamily="34" charset="0"/>
              </a:rPr>
              <a:t>Anche</a:t>
            </a:r>
            <a:r>
              <a:rPr lang="it-IT" i="0" u="none" baseline="0" dirty="0" smtClean="0">
                <a:latin typeface="+mj-lt"/>
                <a:ea typeface="Segoe UI Symbol" pitchFamily="34" charset="0"/>
              </a:rPr>
              <a:t> la cute sul lato mediale si retrae e aderisce tenacemente alla cute. Si evidenzia </a:t>
            </a:r>
            <a:r>
              <a:rPr lang="it-IT" i="0" u="none" baseline="0" dirty="0" err="1" smtClean="0">
                <a:latin typeface="+mj-lt"/>
                <a:ea typeface="Segoe UI Symbol" pitchFamily="34" charset="0"/>
              </a:rPr>
              <a:t>ipotonotrofia</a:t>
            </a:r>
            <a:r>
              <a:rPr lang="it-IT" i="0" u="none" baseline="0" dirty="0" smtClean="0">
                <a:latin typeface="+mj-lt"/>
                <a:ea typeface="Segoe UI Symbol" pitchFamily="34" charset="0"/>
              </a:rPr>
              <a:t> dei mm della gamba.</a:t>
            </a:r>
          </a:p>
          <a:p>
            <a:pPr eaLnBrk="1" hangingPunct="1">
              <a:spcBef>
                <a:spcPct val="0"/>
              </a:spcBef>
            </a:pPr>
            <a:r>
              <a:rPr lang="it-IT" i="0" u="none" baseline="0" dirty="0" smtClean="0">
                <a:latin typeface="+mj-lt"/>
                <a:ea typeface="Segoe UI Symbol" pitchFamily="34" charset="0"/>
              </a:rPr>
              <a:t>Alterazioni ossee:</a:t>
            </a:r>
          </a:p>
          <a:p>
            <a:pPr eaLnBrk="1" hangingPunct="1">
              <a:spcBef>
                <a:spcPct val="0"/>
              </a:spcBef>
            </a:pPr>
            <a:r>
              <a:rPr lang="it-IT" i="0" u="none" baseline="0" dirty="0" smtClean="0">
                <a:latin typeface="+mj-lt"/>
                <a:ea typeface="Segoe UI Symbol" pitchFamily="34" charset="0"/>
              </a:rPr>
              <a:t>L’astragalo </a:t>
            </a:r>
            <a:r>
              <a:rPr lang="it-IT" i="0" u="none" baseline="0" dirty="0" smtClean="0">
                <a:latin typeface="+mj-lt"/>
                <a:ea typeface="Segoe UI Symbol" pitchFamily="34" charset="0"/>
              </a:rPr>
              <a:t>esce fuori dal mortaio tibiotarsico, inclinando la testa verso il basso. Solamente la porzione posteriore dell’astragalo mantiene i rapporti articolari con tibia e perone, mentre la porzione anteriore perde la capacità di rientrare a causa del restringimento dello stesso mortaio. L’astragalo inoltre subisce una rotazione laterale.</a:t>
            </a:r>
          </a:p>
          <a:p>
            <a:pPr eaLnBrk="1" hangingPunct="1">
              <a:spcBef>
                <a:spcPct val="0"/>
              </a:spcBef>
            </a:pPr>
            <a:r>
              <a:rPr lang="it-IT" i="0" u="none" baseline="0" dirty="0" smtClean="0">
                <a:latin typeface="+mj-lt"/>
                <a:ea typeface="Segoe UI Symbol" pitchFamily="34" charset="0"/>
              </a:rPr>
              <a:t>Il calcagno invece abbassa la grande apofisi alzando invece la sua testa. Il </a:t>
            </a:r>
            <a:r>
              <a:rPr lang="it-IT" i="0" u="none" baseline="0" dirty="0" err="1" smtClean="0">
                <a:latin typeface="+mj-lt"/>
                <a:ea typeface="Segoe UI Symbol" pitchFamily="34" charset="0"/>
              </a:rPr>
              <a:t>sustentaculum</a:t>
            </a:r>
            <a:r>
              <a:rPr lang="it-IT" i="0" u="none" baseline="0" dirty="0" smtClean="0">
                <a:latin typeface="+mj-lt"/>
                <a:ea typeface="Segoe UI Symbol" pitchFamily="34" charset="0"/>
              </a:rPr>
              <a:t> tali è </a:t>
            </a:r>
            <a:r>
              <a:rPr lang="it-IT" i="0" u="none" baseline="0" dirty="0" err="1" smtClean="0">
                <a:latin typeface="+mj-lt"/>
                <a:ea typeface="Segoe UI Symbol" pitchFamily="34" charset="0"/>
              </a:rPr>
              <a:t>ipoplasico</a:t>
            </a:r>
            <a:r>
              <a:rPr lang="it-IT" i="0" u="none" baseline="0" dirty="0" smtClean="0">
                <a:latin typeface="+mj-lt"/>
                <a:ea typeface="Segoe UI Symbol" pitchFamily="34" charset="0"/>
              </a:rPr>
              <a:t>.</a:t>
            </a:r>
          </a:p>
          <a:p>
            <a:pPr eaLnBrk="1" hangingPunct="1">
              <a:spcBef>
                <a:spcPct val="0"/>
              </a:spcBef>
            </a:pPr>
            <a:r>
              <a:rPr lang="it-IT" i="0" u="none" baseline="0" dirty="0" smtClean="0">
                <a:latin typeface="+mj-lt"/>
                <a:ea typeface="Segoe UI Symbol" pitchFamily="34" charset="0"/>
              </a:rPr>
              <a:t>Lo scafoide si disloca all’interno fino a prendere contatto col malleolo mediale.</a:t>
            </a:r>
          </a:p>
          <a:p>
            <a:pPr eaLnBrk="1" hangingPunct="1">
              <a:spcBef>
                <a:spcPct val="0"/>
              </a:spcBef>
            </a:pPr>
            <a:r>
              <a:rPr lang="it-IT" i="0" u="none" baseline="0" dirty="0" smtClean="0">
                <a:latin typeface="+mj-lt"/>
                <a:ea typeface="Segoe UI Symbol" pitchFamily="34" charset="0"/>
              </a:rPr>
              <a:t>Il cuboide ruota sul suo asse longitudinale:la sua faccia dorsale diventa dorso laterale, la mediale dorso mediale e cosi via. I cuneiformi e i metatarsi si sollevano sul lato mediale fino a diventare tutti visibile attraverso una proiezione laterale. La tibia subisce un’</a:t>
            </a:r>
            <a:r>
              <a:rPr lang="it-IT" i="0" u="none" baseline="0" dirty="0" err="1" smtClean="0">
                <a:latin typeface="+mj-lt"/>
                <a:ea typeface="Segoe UI Symbol" pitchFamily="34" charset="0"/>
              </a:rPr>
              <a:t>intrarotazione</a:t>
            </a:r>
            <a:r>
              <a:rPr lang="it-IT" i="0" u="none" baseline="0" dirty="0" smtClean="0">
                <a:latin typeface="+mj-lt"/>
                <a:ea typeface="Segoe UI Symbol" pitchFamily="34" charset="0"/>
              </a:rPr>
              <a:t> subendo anche una trasformazione diventando conico.</a:t>
            </a:r>
            <a:endParaRPr lang="it-IT" i="0" u="none" dirty="0" smtClean="0">
              <a:latin typeface="+mj-lt"/>
              <a:ea typeface="Segoe UI Symbol" pitchFamily="34" charset="0"/>
            </a:endParaRPr>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12</a:t>
            </a:fld>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13</a:t>
            </a:fld>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14</a:t>
            </a:fld>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a:defRPr/>
            </a:pPr>
            <a:r>
              <a:rPr lang="it-IT" dirty="0" smtClean="0"/>
              <a:t>La</a:t>
            </a:r>
            <a:r>
              <a:rPr lang="it-IT" baseline="0" dirty="0" smtClean="0"/>
              <a:t> diagnosi è immediata ed </a:t>
            </a:r>
            <a:r>
              <a:rPr lang="it-IT" sz="1200" i="0" dirty="0" err="1" smtClean="0">
                <a:effectLst>
                  <a:outerShdw blurRad="38100" dist="38100" dir="2700000" algn="tl">
                    <a:srgbClr val="000000"/>
                  </a:outerShdw>
                </a:effectLst>
                <a:latin typeface="Times New Roman" pitchFamily="18" charset="0"/>
              </a:rPr>
              <a:t>ed</a:t>
            </a:r>
            <a:r>
              <a:rPr lang="it-IT" sz="1200" i="0" dirty="0" smtClean="0">
                <a:effectLst>
                  <a:outerShdw blurRad="38100" dist="38100" dir="2700000" algn="tl">
                    <a:srgbClr val="000000"/>
                  </a:outerShdw>
                </a:effectLst>
                <a:latin typeface="Times New Roman" pitchFamily="18" charset="0"/>
              </a:rPr>
              <a:t> è completato dalla valutazione del </a:t>
            </a:r>
            <a:r>
              <a:rPr lang="it-IT" sz="1200" i="0" dirty="0" smtClean="0">
                <a:solidFill>
                  <a:srgbClr val="66FF33"/>
                </a:solidFill>
                <a:effectLst>
                  <a:outerShdw blurRad="38100" dist="38100" dir="2700000" algn="tl">
                    <a:srgbClr val="000000"/>
                  </a:outerShdw>
                </a:effectLst>
                <a:latin typeface="Times New Roman" pitchFamily="18" charset="0"/>
              </a:rPr>
              <a:t>“</a:t>
            </a:r>
            <a:r>
              <a:rPr lang="it-IT" sz="1200" b="1" i="0" u="sng" dirty="0" smtClean="0">
                <a:solidFill>
                  <a:srgbClr val="66FF33"/>
                </a:solidFill>
                <a:effectLst>
                  <a:outerShdw blurRad="38100" dist="38100" dir="2700000" algn="tl">
                    <a:srgbClr val="000000"/>
                  </a:outerShdw>
                </a:effectLst>
                <a:latin typeface="Times New Roman" pitchFamily="18" charset="0"/>
              </a:rPr>
              <a:t>Grado di </a:t>
            </a:r>
            <a:r>
              <a:rPr lang="it-IT" sz="1200" b="1" i="0" u="sng" dirty="0" err="1" smtClean="0">
                <a:solidFill>
                  <a:srgbClr val="66FF33"/>
                </a:solidFill>
                <a:effectLst>
                  <a:outerShdw blurRad="38100" dist="38100" dir="2700000" algn="tl">
                    <a:srgbClr val="000000"/>
                  </a:outerShdw>
                </a:effectLst>
                <a:latin typeface="Times New Roman" pitchFamily="18" charset="0"/>
              </a:rPr>
              <a:t>correggibilità</a:t>
            </a:r>
            <a:r>
              <a:rPr lang="it-IT" sz="1200" i="0" dirty="0" smtClean="0">
                <a:solidFill>
                  <a:srgbClr val="66FF33"/>
                </a:solidFill>
                <a:effectLst>
                  <a:outerShdw blurRad="38100" dist="38100" dir="2700000" algn="tl">
                    <a:srgbClr val="000000"/>
                  </a:outerShdw>
                </a:effectLst>
                <a:latin typeface="Times New Roman" pitchFamily="18" charset="0"/>
              </a:rPr>
              <a:t>”</a:t>
            </a:r>
            <a:r>
              <a:rPr lang="it-IT" sz="1200" i="0" dirty="0" smtClean="0">
                <a:effectLst>
                  <a:outerShdw blurRad="38100" dist="38100" dir="2700000" algn="tl">
                    <a:srgbClr val="000000"/>
                  </a:outerShdw>
                </a:effectLst>
                <a:latin typeface="Times New Roman" pitchFamily="18" charset="0"/>
              </a:rPr>
              <a:t> della deformità</a:t>
            </a:r>
          </a:p>
          <a:p>
            <a:pPr>
              <a:defRPr/>
            </a:pPr>
            <a:r>
              <a:rPr lang="it-IT" sz="1200" i="0" dirty="0" smtClean="0">
                <a:effectLst>
                  <a:outerShdw blurRad="38100" dist="38100" dir="2700000" algn="tl">
                    <a:srgbClr val="000000"/>
                  </a:outerShdw>
                </a:effectLst>
                <a:latin typeface="Times New Roman" pitchFamily="18" charset="0"/>
              </a:rPr>
              <a:t>  del piede </a:t>
            </a:r>
            <a:r>
              <a:rPr lang="it-IT" sz="1200" i="0" dirty="0" smtClean="0">
                <a:solidFill>
                  <a:srgbClr val="FF0000"/>
                </a:solidFill>
                <a:effectLst>
                  <a:outerShdw blurRad="38100" dist="38100" dir="2700000" algn="tl">
                    <a:srgbClr val="000000"/>
                  </a:outerShdw>
                </a:effectLst>
                <a:latin typeface="Times New Roman" pitchFamily="18" charset="0"/>
              </a:rPr>
              <a:t>(</a:t>
            </a:r>
            <a:r>
              <a:rPr lang="it-IT" sz="1200" i="0" dirty="0" err="1" smtClean="0">
                <a:solidFill>
                  <a:srgbClr val="FF0000"/>
                </a:solidFill>
                <a:effectLst>
                  <a:outerShdw blurRad="38100" dist="38100" dir="2700000" algn="tl">
                    <a:srgbClr val="000000"/>
                  </a:outerShdw>
                </a:effectLst>
                <a:latin typeface="Times New Roman" pitchFamily="18" charset="0"/>
              </a:rPr>
              <a:t>Harrold-Walker</a:t>
            </a:r>
            <a:r>
              <a:rPr lang="it-IT" sz="1200" i="0" dirty="0" smtClean="0">
                <a:solidFill>
                  <a:srgbClr val="FF0000"/>
                </a:solidFill>
                <a:effectLst>
                  <a:outerShdw blurRad="38100" dist="38100" dir="2700000" algn="tl">
                    <a:srgbClr val="000000"/>
                  </a:outerShdw>
                </a:effectLst>
                <a:latin typeface="Times New Roman" pitchFamily="18" charset="0"/>
              </a:rPr>
              <a:t>)</a:t>
            </a:r>
          </a:p>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15</a:t>
            </a:fld>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GRADO 1:deformità correggibile</a:t>
            </a:r>
            <a:r>
              <a:rPr lang="it-IT" baseline="0" dirty="0" smtClean="0"/>
              <a:t> manualmente; grado 2:correzione solo parzialmente correggibile manualmente, grado 3 deformità non correggibile manualmente</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16</a:t>
            </a:fld>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Questa è basata sul riscontro di questi segni clinici. A Ciascuno di questi viene assegnato un punteggio da 0,5 a 1 per un punteggio totale massimo di 6.</a:t>
            </a:r>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17</a:t>
            </a:fld>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a:buFontTx/>
              <a:buNone/>
              <a:defRPr/>
            </a:pPr>
            <a:r>
              <a:rPr lang="it-IT" sz="1200" i="0" dirty="0" smtClean="0">
                <a:solidFill>
                  <a:schemeClr val="accent2"/>
                </a:solidFill>
                <a:effectLst/>
                <a:latin typeface="+mj-lt"/>
              </a:rPr>
              <a:t>Impiego limitato nella diagnostica.</a:t>
            </a:r>
            <a:r>
              <a:rPr lang="it-IT" sz="1200" i="0" baseline="0" dirty="0" smtClean="0">
                <a:solidFill>
                  <a:schemeClr val="accent2"/>
                </a:solidFill>
                <a:effectLst/>
                <a:latin typeface="+mj-lt"/>
              </a:rPr>
              <a:t> </a:t>
            </a:r>
            <a:r>
              <a:rPr lang="it-IT" sz="1200" i="0" dirty="0" smtClean="0">
                <a:effectLst/>
                <a:latin typeface="+mj-lt"/>
              </a:rPr>
              <a:t>Permette di valutare le variazioni della morfologia ed i</a:t>
            </a:r>
            <a:r>
              <a:rPr lang="it-IT" sz="1200" i="0" baseline="0" dirty="0" smtClean="0">
                <a:effectLst/>
                <a:latin typeface="+mj-lt"/>
              </a:rPr>
              <a:t> </a:t>
            </a:r>
            <a:r>
              <a:rPr lang="it-IT" sz="1200" i="0" dirty="0" smtClean="0">
                <a:effectLst/>
                <a:latin typeface="+mj-lt"/>
              </a:rPr>
              <a:t>rapporti degli abbozzi </a:t>
            </a:r>
            <a:r>
              <a:rPr lang="it-IT" sz="1200" i="0" dirty="0" err="1" smtClean="0">
                <a:effectLst/>
                <a:latin typeface="+mj-lt"/>
              </a:rPr>
              <a:t>osteocartilaginei</a:t>
            </a:r>
            <a:r>
              <a:rPr lang="it-IT" sz="1200" i="0" dirty="0" smtClean="0">
                <a:effectLst/>
                <a:latin typeface="+mj-lt"/>
              </a:rPr>
              <a:t>, mediante la</a:t>
            </a:r>
            <a:r>
              <a:rPr lang="it-IT" sz="1200" i="0" baseline="0" dirty="0" smtClean="0">
                <a:effectLst/>
                <a:latin typeface="+mj-lt"/>
              </a:rPr>
              <a:t> </a:t>
            </a:r>
            <a:r>
              <a:rPr lang="it-IT" sz="1200" i="0" dirty="0" smtClean="0">
                <a:effectLst/>
                <a:latin typeface="+mj-lt"/>
              </a:rPr>
              <a:t>misurazione di determinati angoli </a:t>
            </a:r>
            <a:r>
              <a:rPr lang="it-IT" sz="1200" i="0" u="none" dirty="0" smtClean="0">
                <a:solidFill>
                  <a:srgbClr val="FF0000"/>
                </a:solidFill>
                <a:effectLst/>
                <a:latin typeface="+mj-lt"/>
              </a:rPr>
              <a:t>(</a:t>
            </a:r>
            <a:r>
              <a:rPr lang="it-IT" sz="1200" b="1" i="0" u="none" dirty="0" err="1" smtClean="0">
                <a:solidFill>
                  <a:srgbClr val="FF0000"/>
                </a:solidFill>
                <a:effectLst/>
                <a:latin typeface="+mj-lt"/>
              </a:rPr>
              <a:t>Kite</a:t>
            </a:r>
            <a:r>
              <a:rPr lang="it-IT" sz="1200" b="1" i="0" u="none" dirty="0" smtClean="0">
                <a:solidFill>
                  <a:srgbClr val="FF0000"/>
                </a:solidFill>
                <a:effectLst/>
                <a:latin typeface="+mj-lt"/>
              </a:rPr>
              <a:t>, angolo </a:t>
            </a:r>
            <a:r>
              <a:rPr lang="it-IT" sz="1200" b="1" i="0" u="none" dirty="0" err="1" smtClean="0">
                <a:solidFill>
                  <a:srgbClr val="FF0000"/>
                </a:solidFill>
                <a:effectLst/>
                <a:latin typeface="+mj-lt"/>
              </a:rPr>
              <a:t>tibio-talare</a:t>
            </a:r>
            <a:r>
              <a:rPr lang="it-IT" sz="1200" b="1" i="0" u="none" dirty="0" smtClean="0">
                <a:solidFill>
                  <a:srgbClr val="FF0000"/>
                </a:solidFill>
                <a:effectLst/>
                <a:latin typeface="+mj-lt"/>
              </a:rPr>
              <a:t>, angolo di </a:t>
            </a:r>
            <a:r>
              <a:rPr lang="it-IT" sz="1200" b="1" i="0" u="none" dirty="0" err="1" smtClean="0">
                <a:solidFill>
                  <a:srgbClr val="FF0000"/>
                </a:solidFill>
                <a:effectLst/>
                <a:latin typeface="+mj-lt"/>
              </a:rPr>
              <a:t>dorsiflessione</a:t>
            </a:r>
            <a:r>
              <a:rPr lang="it-IT" sz="1200" b="1" i="0" u="none" dirty="0" smtClean="0">
                <a:solidFill>
                  <a:srgbClr val="FF0000"/>
                </a:solidFill>
                <a:effectLst/>
                <a:latin typeface="+mj-lt"/>
              </a:rPr>
              <a:t> del calcagno, angolo astragalo-calcaneare</a:t>
            </a:r>
            <a:r>
              <a:rPr lang="it-IT" sz="1200" i="0" u="none" dirty="0" smtClean="0">
                <a:solidFill>
                  <a:srgbClr val="FF0000"/>
                </a:solidFill>
                <a:effectLst/>
                <a:latin typeface="+mj-lt"/>
              </a:rPr>
              <a:t>). Lo studio radiografico deve essere eseguito</a:t>
            </a:r>
            <a:r>
              <a:rPr lang="it-IT" sz="1200" i="0" u="none" baseline="0" dirty="0" smtClean="0">
                <a:solidFill>
                  <a:srgbClr val="FF0000"/>
                </a:solidFill>
                <a:effectLst/>
                <a:latin typeface="+mj-lt"/>
              </a:rPr>
              <a:t> comparativamente. L’angolo di </a:t>
            </a:r>
            <a:r>
              <a:rPr lang="it-IT" sz="1200" i="0" u="none" baseline="0" dirty="0" err="1" smtClean="0">
                <a:solidFill>
                  <a:srgbClr val="FF0000"/>
                </a:solidFill>
                <a:effectLst/>
                <a:latin typeface="+mj-lt"/>
              </a:rPr>
              <a:t>kite</a:t>
            </a:r>
            <a:r>
              <a:rPr lang="it-IT" sz="1200" i="0" u="none" baseline="0" dirty="0" smtClean="0">
                <a:solidFill>
                  <a:srgbClr val="FF0000"/>
                </a:solidFill>
                <a:effectLst/>
                <a:latin typeface="+mj-lt"/>
              </a:rPr>
              <a:t> si ricava, nelle 2 proiezioni, tracciando l’asse del calcagno e dell’astragalo. In AP quest’ angolo per un piede normale è compreso tra i 20 e i 50°: in caso di PTC, a causa della rotazione dell’astragalo e della </a:t>
            </a:r>
            <a:r>
              <a:rPr lang="it-IT" sz="1200" i="0" u="none" baseline="0" dirty="0" err="1" smtClean="0">
                <a:solidFill>
                  <a:srgbClr val="FF0000"/>
                </a:solidFill>
                <a:effectLst/>
                <a:latin typeface="+mj-lt"/>
              </a:rPr>
              <a:t>medializzazione</a:t>
            </a:r>
            <a:r>
              <a:rPr lang="it-IT" sz="1200" i="0" u="none" baseline="0" dirty="0" smtClean="0">
                <a:solidFill>
                  <a:srgbClr val="FF0000"/>
                </a:solidFill>
                <a:effectLst/>
                <a:latin typeface="+mj-lt"/>
              </a:rPr>
              <a:t> del calcagno questo diminuisce fino ad annullarsi o peggio invertirsi. Prolungando l’asse dell’astragalo questo determina , intersecandosi con l’asse del 1° metatarso un angolo, detto </a:t>
            </a:r>
            <a:r>
              <a:rPr lang="it-IT" sz="1200" b="1" i="0" u="none" baseline="0" dirty="0" smtClean="0">
                <a:solidFill>
                  <a:srgbClr val="FF0000"/>
                </a:solidFill>
                <a:effectLst/>
                <a:latin typeface="+mj-lt"/>
              </a:rPr>
              <a:t>di adduzione </a:t>
            </a:r>
            <a:r>
              <a:rPr lang="it-IT" sz="1200" i="0" u="none" baseline="0" dirty="0" smtClean="0">
                <a:solidFill>
                  <a:srgbClr val="FF0000"/>
                </a:solidFill>
                <a:effectLst/>
                <a:latin typeface="+mj-lt"/>
              </a:rPr>
              <a:t>, presente solo in situazioni patologiche. L’angolo di </a:t>
            </a:r>
            <a:r>
              <a:rPr lang="it-IT" sz="1200" i="0" u="none" baseline="0" dirty="0" err="1" smtClean="0">
                <a:solidFill>
                  <a:srgbClr val="FF0000"/>
                </a:solidFill>
                <a:effectLst/>
                <a:latin typeface="+mj-lt"/>
              </a:rPr>
              <a:t>kite</a:t>
            </a:r>
            <a:r>
              <a:rPr lang="it-IT" sz="1200" i="0" u="none" baseline="0" dirty="0" smtClean="0">
                <a:solidFill>
                  <a:srgbClr val="FF0000"/>
                </a:solidFill>
                <a:effectLst/>
                <a:latin typeface="+mj-lt"/>
              </a:rPr>
              <a:t>, nella proiezione laterale, a causa della rotazione del calcagno  si annulla a causa del parallelismo assunto dai 2 assi(VN 20-45°).</a:t>
            </a:r>
          </a:p>
          <a:p>
            <a:pPr>
              <a:buFontTx/>
              <a:buNone/>
              <a:defRPr/>
            </a:pPr>
            <a:r>
              <a:rPr lang="it-IT" sz="1200" i="0" u="none" baseline="0" dirty="0" smtClean="0">
                <a:solidFill>
                  <a:srgbClr val="FF0000"/>
                </a:solidFill>
                <a:effectLst/>
                <a:latin typeface="+mj-lt"/>
              </a:rPr>
              <a:t>Nella proiezione normale laterale inoltre i metatarsi non sono tutti visibile contemporaneamente:in caso di PTC a causa del loro sventagliamento diventano tutti contemporaneamente visibili</a:t>
            </a:r>
            <a:endParaRPr lang="it-IT" sz="1200" i="0" u="none" dirty="0" smtClean="0">
              <a:solidFill>
                <a:srgbClr val="FF0000"/>
              </a:solidFill>
              <a:effectLst/>
              <a:latin typeface="+mj-lt"/>
            </a:endParaRPr>
          </a:p>
          <a:p>
            <a:pPr eaLnBrk="1" hangingPunct="1">
              <a:spcBef>
                <a:spcPct val="0"/>
              </a:spcBef>
            </a:pPr>
            <a:endParaRPr lang="it-IT" i="0"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18</a:t>
            </a:fld>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algn="ctr">
              <a:defRPr/>
            </a:pPr>
            <a:r>
              <a:rPr lang="it-IT" dirty="0" smtClean="0"/>
              <a:t>Il</a:t>
            </a:r>
            <a:r>
              <a:rPr lang="it-IT" baseline="0" dirty="0" smtClean="0"/>
              <a:t> trattamento funzionale, il </a:t>
            </a:r>
            <a:r>
              <a:rPr lang="it-IT" baseline="0" dirty="0" err="1" smtClean="0"/>
              <a:t>trattemtno</a:t>
            </a:r>
            <a:r>
              <a:rPr lang="it-IT" baseline="0" dirty="0" smtClean="0"/>
              <a:t> secondo </a:t>
            </a:r>
            <a:r>
              <a:rPr lang="it-IT" baseline="0" dirty="0" err="1" smtClean="0"/>
              <a:t>seringe</a:t>
            </a:r>
            <a:r>
              <a:rPr lang="it-IT" baseline="0" dirty="0" smtClean="0"/>
              <a:t> prevedono delle delicate manipolazioni seguite dall’utilizzo di tutori. Anche il metodo di </a:t>
            </a:r>
            <a:r>
              <a:rPr lang="it-IT" baseline="0" dirty="0" err="1" smtClean="0"/>
              <a:t>kite</a:t>
            </a:r>
            <a:r>
              <a:rPr lang="it-IT" baseline="0" dirty="0" smtClean="0"/>
              <a:t> è basato sullo stesso principio, ma a queste si aggiunge un eventuale </a:t>
            </a:r>
            <a:r>
              <a:rPr lang="it-IT" baseline="0" dirty="0" err="1" smtClean="0"/>
              <a:t>capsulotomia</a:t>
            </a:r>
            <a:r>
              <a:rPr lang="it-IT" baseline="0" dirty="0" smtClean="0"/>
              <a:t> posteriore ed allungamento del tendine di </a:t>
            </a:r>
            <a:r>
              <a:rPr lang="it-IT" baseline="0" dirty="0" err="1" smtClean="0"/>
              <a:t>achille</a:t>
            </a:r>
            <a:r>
              <a:rPr lang="it-IT" baseline="0" dirty="0" smtClean="0"/>
              <a:t>. </a:t>
            </a:r>
          </a:p>
          <a:p>
            <a:pPr algn="l">
              <a:defRPr/>
            </a:pPr>
            <a:r>
              <a:rPr lang="it-IT" sz="1200" b="0" i="0" dirty="0" smtClean="0">
                <a:solidFill>
                  <a:srgbClr val="66FF66"/>
                </a:solidFill>
                <a:effectLst/>
                <a:latin typeface="Verdana" pitchFamily="34" charset="0"/>
              </a:rPr>
              <a:t>Le manovre correttive saranno:</a:t>
            </a:r>
          </a:p>
          <a:p>
            <a:pPr>
              <a:buFontTx/>
              <a:buChar char="•"/>
              <a:defRPr/>
            </a:pPr>
            <a:r>
              <a:rPr lang="it-IT" sz="1200" b="1" i="1" u="sng" dirty="0" smtClean="0">
                <a:solidFill>
                  <a:srgbClr val="FFFF66"/>
                </a:solidFill>
                <a:effectLst>
                  <a:outerShdw blurRad="38100" dist="38100" dir="2700000" algn="tl">
                    <a:srgbClr val="000000"/>
                  </a:outerShdw>
                </a:effectLst>
                <a:latin typeface="Batang" pitchFamily="18" charset="-127"/>
              </a:rPr>
              <a:t>GRADUALI</a:t>
            </a:r>
            <a:r>
              <a:rPr lang="it-IT" sz="1200" dirty="0" smtClean="0">
                <a:latin typeface="Batang" pitchFamily="18" charset="-127"/>
              </a:rPr>
              <a:t> :</a:t>
            </a:r>
            <a:r>
              <a:rPr lang="it-IT" sz="1200" dirty="0" smtClean="0">
                <a:latin typeface="Times New Roman" pitchFamily="18" charset="0"/>
              </a:rPr>
              <a:t> per evitare lo schiacciamento dei</a:t>
            </a:r>
            <a:r>
              <a:rPr lang="it-IT" sz="1200" baseline="0" dirty="0" smtClean="0">
                <a:latin typeface="Times New Roman" pitchFamily="18" charset="0"/>
              </a:rPr>
              <a:t> </a:t>
            </a:r>
            <a:r>
              <a:rPr lang="it-IT" sz="1200" dirty="0" smtClean="0">
                <a:latin typeface="Times New Roman" pitchFamily="18" charset="0"/>
              </a:rPr>
              <a:t>nuclei di accrescimento</a:t>
            </a:r>
          </a:p>
          <a:p>
            <a:pPr>
              <a:buFontTx/>
              <a:buChar char="•"/>
              <a:defRPr/>
            </a:pPr>
            <a:r>
              <a:rPr lang="it-IT" sz="1200" b="1" i="1" u="sng" dirty="0" smtClean="0">
                <a:solidFill>
                  <a:srgbClr val="FFFF66"/>
                </a:solidFill>
                <a:effectLst>
                  <a:outerShdw blurRad="38100" dist="38100" dir="2700000" algn="tl">
                    <a:srgbClr val="000000"/>
                  </a:outerShdw>
                </a:effectLst>
                <a:latin typeface="Batang" pitchFamily="18" charset="-127"/>
              </a:rPr>
              <a:t>A TAPPE</a:t>
            </a:r>
            <a:r>
              <a:rPr lang="it-IT" sz="1200" dirty="0" smtClean="0">
                <a:latin typeface="Batang" pitchFamily="18" charset="-127"/>
              </a:rPr>
              <a:t> : </a:t>
            </a:r>
            <a:r>
              <a:rPr lang="it-IT" sz="1200" dirty="0" smtClean="0">
                <a:latin typeface="Times New Roman" pitchFamily="18" charset="0"/>
              </a:rPr>
              <a:t>per adattare gradualmente le</a:t>
            </a:r>
            <a:r>
              <a:rPr lang="it-IT" sz="1200" baseline="0" dirty="0" smtClean="0">
                <a:latin typeface="Times New Roman" pitchFamily="18" charset="0"/>
              </a:rPr>
              <a:t> </a:t>
            </a:r>
            <a:r>
              <a:rPr lang="it-IT" sz="1200" dirty="0" smtClean="0">
                <a:latin typeface="Times New Roman" pitchFamily="18" charset="0"/>
              </a:rPr>
              <a:t>strutture vascolo-nervose alle nuove</a:t>
            </a:r>
            <a:r>
              <a:rPr lang="it-IT" sz="1200" baseline="0" dirty="0" smtClean="0">
                <a:latin typeface="Times New Roman" pitchFamily="18" charset="0"/>
              </a:rPr>
              <a:t> </a:t>
            </a:r>
            <a:r>
              <a:rPr lang="it-IT" sz="1200" dirty="0" smtClean="0">
                <a:latin typeface="Times New Roman" pitchFamily="18" charset="0"/>
              </a:rPr>
              <a:t>posizioni senza subire traumi</a:t>
            </a:r>
          </a:p>
          <a:p>
            <a:pPr eaLnBrk="1" hangingPunct="1">
              <a:spcBef>
                <a:spcPct val="0"/>
              </a:spcBef>
            </a:pPr>
            <a:endParaRPr lang="it-IT" baseline="0" dirty="0" smtClean="0"/>
          </a:p>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19</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8371" name="Segnaposto note 2"/>
          <p:cNvSpPr>
            <a:spLocks noGrp="1"/>
          </p:cNvSpPr>
          <p:nvPr>
            <p:ph type="body" idx="1"/>
          </p:nvPr>
        </p:nvSpPr>
        <p:spPr bwMode="auto">
          <a:noFill/>
        </p:spPr>
        <p:txBody>
          <a:bodyPr wrap="square" numCol="1" anchor="t" anchorCtr="0" compatLnSpc="1">
            <a:prstTxWarp prst="textNoShape">
              <a:avLst/>
            </a:prstTxWarp>
          </a:bodyPr>
          <a:lstStyle/>
          <a:p>
            <a:pPr algn="l">
              <a:defRPr/>
            </a:pPr>
            <a:r>
              <a:rPr lang="it-IT" dirty="0" smtClean="0"/>
              <a:t>Questa può essere considerata in qualche modo una definizione</a:t>
            </a:r>
            <a:r>
              <a:rPr lang="it-IT" baseline="0" dirty="0" smtClean="0"/>
              <a:t> storica la cui validità è </a:t>
            </a:r>
            <a:r>
              <a:rPr lang="it-IT" baseline="0" dirty="0" err="1" smtClean="0"/>
              <a:t>discutibile…oggi</a:t>
            </a:r>
            <a:r>
              <a:rPr lang="it-IT" baseline="0" dirty="0" smtClean="0"/>
              <a:t> per </a:t>
            </a:r>
            <a:r>
              <a:rPr lang="it-IT" baseline="0" dirty="0" err="1" smtClean="0"/>
              <a:t>ptc</a:t>
            </a:r>
            <a:r>
              <a:rPr lang="it-IT" baseline="0" dirty="0" smtClean="0"/>
              <a:t> si intende semplicemente la varietà </a:t>
            </a:r>
            <a:r>
              <a:rPr lang="it-IT" sz="1200" b="0" dirty="0" smtClean="0">
                <a:solidFill>
                  <a:srgbClr val="FF0000"/>
                </a:solidFill>
                <a:effectLst>
                  <a:outerShdw blurRad="38100" dist="38100" dir="2700000" algn="tl">
                    <a:srgbClr val="000000"/>
                  </a:outerShdw>
                </a:effectLst>
                <a:latin typeface="Comic Sans MS" pitchFamily="66" charset="0"/>
              </a:rPr>
              <a:t>EQUINO-VARO-ADDOTTO-SUPINATO-IDIOPATICO</a:t>
            </a:r>
          </a:p>
          <a:p>
            <a:pPr eaLnBrk="1" hangingPunct="1">
              <a:spcBef>
                <a:spcPct val="0"/>
              </a:spcBef>
            </a:pPr>
            <a:endParaRPr lang="it-IT" dirty="0" smtClean="0"/>
          </a:p>
        </p:txBody>
      </p:sp>
      <p:sp>
        <p:nvSpPr>
          <p:cNvPr id="56324"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637D61-5012-4EF2-86C3-635FCA8A7832}" type="slidenum">
              <a:rPr lang="it-IT" smtClean="0"/>
              <a:pPr fontAlgn="base">
                <a:spcBef>
                  <a:spcPct val="0"/>
                </a:spcBef>
                <a:spcAft>
                  <a:spcPct val="0"/>
                </a:spcAft>
                <a:defRPr/>
              </a:pPr>
              <a:t>2</a:t>
            </a:fld>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20</a:t>
            </a:fld>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Il metodo da noi preferito</a:t>
            </a:r>
            <a:r>
              <a:rPr lang="it-IT" baseline="0" dirty="0" smtClean="0"/>
              <a:t> è il </a:t>
            </a:r>
            <a:r>
              <a:rPr lang="it-IT" baseline="0" dirty="0" err="1" smtClean="0"/>
              <a:t>Ponseti</a:t>
            </a:r>
            <a:r>
              <a:rPr lang="it-IT" baseline="0" dirty="0" smtClean="0"/>
              <a:t>. Questo prevede una tenotomia del tendine di </a:t>
            </a:r>
            <a:r>
              <a:rPr lang="it-IT" baseline="0" dirty="0" err="1" smtClean="0"/>
              <a:t>achille</a:t>
            </a:r>
            <a:r>
              <a:rPr lang="it-IT" baseline="0" dirty="0" smtClean="0"/>
              <a:t> da eseguire con il piede in massimo grado di dorsi flessione , incidendo a 1,5 cm sopra il calcagno ed effettuando una </a:t>
            </a:r>
            <a:r>
              <a:rPr lang="it-IT" baseline="0" dirty="0" err="1" smtClean="0"/>
              <a:t>minincisione</a:t>
            </a:r>
            <a:r>
              <a:rPr lang="it-IT" baseline="0" dirty="0" smtClean="0"/>
              <a:t> di 1 cm di lunghezza. Questa procedura operatoria è seguita dall’applicazione di una serie di apparecchi gessati(5), da rinnovare settimanalmente allo scopo di </a:t>
            </a:r>
            <a:r>
              <a:rPr lang="it-IT" baseline="0" dirty="0" err="1" smtClean="0"/>
              <a:t>promuevere</a:t>
            </a:r>
            <a:r>
              <a:rPr lang="it-IT" baseline="0" dirty="0" smtClean="0"/>
              <a:t> un graduale cambiamento del posizionamento del piede. E’ fondamentale  in questa fase  il controllo dell’</a:t>
            </a:r>
            <a:r>
              <a:rPr lang="it-IT" baseline="0" dirty="0" err="1" smtClean="0"/>
              <a:t>apparechio</a:t>
            </a:r>
            <a:r>
              <a:rPr lang="it-IT" baseline="0" dirty="0" smtClean="0"/>
              <a:t> gessato, ed in particolare monitorare la circolazione sanguigna e le estremità del piede, </a:t>
            </a:r>
            <a:r>
              <a:rPr lang="it-IT" baseline="0" dirty="0" err="1" smtClean="0"/>
              <a:t>nochè</a:t>
            </a:r>
            <a:r>
              <a:rPr lang="it-IT" baseline="0" dirty="0" smtClean="0"/>
              <a:t> il gesso stesso visto che lo stesso tende a sfilarsi. Il trattamento prevede quindi l’applicazione di un tutore, detto di “</a:t>
            </a:r>
            <a:r>
              <a:rPr lang="it-IT" baseline="0" dirty="0" err="1" smtClean="0"/>
              <a:t>denis</a:t>
            </a:r>
            <a:r>
              <a:rPr lang="it-IT" baseline="0" dirty="0" smtClean="0"/>
              <a:t> </a:t>
            </a:r>
            <a:r>
              <a:rPr lang="it-IT" baseline="0" dirty="0" err="1" smtClean="0"/>
              <a:t>Browne</a:t>
            </a:r>
            <a:r>
              <a:rPr lang="it-IT" baseline="0" dirty="0" smtClean="0"/>
              <a:t>” che deve essere indossato giorno e notte per 3 mesi , quindi 16 ore al giorno fino al terzo anno di età, anche fino al 4° nei casi più gravi</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21</a:t>
            </a:fld>
            <a:endParaRPr 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22</a:t>
            </a:fld>
            <a:endParaRPr 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23</a:t>
            </a:fld>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24</a:t>
            </a:fld>
            <a:endParaRPr 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25</a:t>
            </a:fld>
            <a:endParaRPr 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Queste</a:t>
            </a:r>
            <a:r>
              <a:rPr lang="it-IT" baseline="0" dirty="0" smtClean="0"/>
              <a:t> in realtà sono rare, ma devono essere sempre prese in considerazione:la </a:t>
            </a:r>
            <a:r>
              <a:rPr lang="it-IT" baseline="0" dirty="0" err="1" smtClean="0"/>
              <a:t>flebostasi</a:t>
            </a:r>
            <a:r>
              <a:rPr lang="it-IT" baseline="0" dirty="0" smtClean="0"/>
              <a:t>(motivo per cui si devono educare i genitori a monitorare continuamente la situazione cutanea) e il fatto che il gesso potrebbe sfilarsi, ma prima ancora sfilarsi essere poco continente e per questo motivo non esercitare la sua attività contenitiva</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26</a:t>
            </a:fld>
            <a:endParaRPr 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27</a:t>
            </a:fld>
            <a:endParaRPr 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Difficile</a:t>
            </a:r>
            <a:r>
              <a:rPr lang="it-IT" baseline="0" dirty="0" smtClean="0"/>
              <a:t> stabilire quale sia in generale la positività della prognosi: questa è fortemente dipendente da questi fattori</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28</a:t>
            </a:fld>
            <a:endParaRPr 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Il </a:t>
            </a:r>
            <a:r>
              <a:rPr lang="it-IT" dirty="0" err="1" smtClean="0"/>
              <a:t>piaziente</a:t>
            </a:r>
            <a:r>
              <a:rPr lang="it-IT" dirty="0" smtClean="0"/>
              <a:t> deve essere periodicamente controllato(ricordiamo che il tutore si può indossare anche fino al 4 anno di età), in quanto la recidiva è una possibilità concreta</a:t>
            </a:r>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29</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Le varie</a:t>
            </a:r>
            <a:r>
              <a:rPr lang="it-IT" baseline="0" dirty="0" smtClean="0"/>
              <a:t> deformità da prendere in considerazione per una corretta comprensione del </a:t>
            </a:r>
            <a:r>
              <a:rPr lang="it-IT" baseline="0" dirty="0" err="1" smtClean="0"/>
              <a:t>ptc</a:t>
            </a:r>
            <a:r>
              <a:rPr lang="it-IT" baseline="0" dirty="0" smtClean="0"/>
              <a:t> sono le seguenti:</a:t>
            </a:r>
          </a:p>
          <a:p>
            <a:pPr eaLnBrk="1" hangingPunct="1">
              <a:spcBef>
                <a:spcPct val="0"/>
              </a:spcBef>
            </a:pPr>
            <a:r>
              <a:rPr lang="it-IT" baseline="0" dirty="0" err="1" smtClean="0"/>
              <a:t>Equinismo</a:t>
            </a:r>
            <a:r>
              <a:rPr lang="it-IT" baseline="0" dirty="0" smtClean="0"/>
              <a:t>/talismo:sono alterazioni che si evidenziano in </a:t>
            </a:r>
            <a:r>
              <a:rPr lang="it-IT" baseline="0" dirty="0" err="1" smtClean="0"/>
              <a:t>laterolaterale</a:t>
            </a:r>
            <a:r>
              <a:rPr lang="it-IT" baseline="0" dirty="0" smtClean="0"/>
              <a:t>. In condizioni normali l’asse del piede e della tibia formano un angolo di 90°. Si parla di </a:t>
            </a:r>
            <a:r>
              <a:rPr lang="it-IT" baseline="0" dirty="0" err="1" smtClean="0"/>
              <a:t>equinismo</a:t>
            </a:r>
            <a:r>
              <a:rPr lang="it-IT" baseline="0" dirty="0" smtClean="0"/>
              <a:t> quando si evidenzia una flessione plantare non riducibile, si parla di talismo quando si evidenzia una flessione dorsale del piede non riducibile. Il varismo e il valgismo sono 2 deformità che riguardano il </a:t>
            </a:r>
            <a:r>
              <a:rPr lang="it-IT" baseline="0" dirty="0" err="1" smtClean="0"/>
              <a:t>retropiede</a:t>
            </a:r>
            <a:r>
              <a:rPr lang="it-IT" baseline="0" dirty="0" smtClean="0"/>
              <a:t> in </a:t>
            </a:r>
            <a:r>
              <a:rPr lang="it-IT" baseline="0" dirty="0" err="1" smtClean="0"/>
              <a:t>anteroposteriore</a:t>
            </a:r>
            <a:r>
              <a:rPr lang="it-IT" baseline="0" dirty="0" smtClean="0"/>
              <a:t>. In condizioni normali astragalo e calcagno formano un angolo aperto esternamente di 5-7°. Si parla di valgismo quando si registra un aumento di tale angolo, mentre si parla di varismo quando si assiste ad una sua riduzione fino all’annullamento e all’inversione.</a:t>
            </a:r>
          </a:p>
          <a:p>
            <a:pPr eaLnBrk="1" hangingPunct="1">
              <a:spcBef>
                <a:spcPct val="0"/>
              </a:spcBef>
            </a:pPr>
            <a:r>
              <a:rPr lang="it-IT" baseline="0" dirty="0" smtClean="0"/>
              <a:t>L’adduzione e l’abduzione si riferiscono invece all’</a:t>
            </a:r>
            <a:r>
              <a:rPr lang="it-IT" baseline="0" dirty="0" err="1" smtClean="0"/>
              <a:t>avampiede</a:t>
            </a:r>
            <a:r>
              <a:rPr lang="it-IT" baseline="0" dirty="0" smtClean="0"/>
              <a:t>.</a:t>
            </a:r>
          </a:p>
          <a:p>
            <a:pPr eaLnBrk="1" hangingPunct="1">
              <a:spcBef>
                <a:spcPct val="0"/>
              </a:spcBef>
            </a:pPr>
            <a:r>
              <a:rPr lang="it-IT" baseline="0" dirty="0" smtClean="0"/>
              <a:t>Si parla di adduzione quando l’asse dell’</a:t>
            </a:r>
            <a:r>
              <a:rPr lang="it-IT" baseline="0" dirty="0" err="1" smtClean="0"/>
              <a:t>avampiede</a:t>
            </a:r>
            <a:r>
              <a:rPr lang="it-IT" baseline="0" dirty="0" smtClean="0"/>
              <a:t> e del </a:t>
            </a:r>
            <a:r>
              <a:rPr lang="it-IT" baseline="0" dirty="0" err="1" smtClean="0"/>
              <a:t>retropiede</a:t>
            </a:r>
            <a:r>
              <a:rPr lang="it-IT" baseline="0" dirty="0" smtClean="0"/>
              <a:t> formano un angolo aperto </a:t>
            </a:r>
            <a:r>
              <a:rPr lang="it-IT" baseline="0" dirty="0" err="1" smtClean="0"/>
              <a:t>medialmente</a:t>
            </a:r>
            <a:r>
              <a:rPr lang="it-IT" baseline="0" dirty="0" smtClean="0"/>
              <a:t>, al contrario si parla di abduzione.</a:t>
            </a:r>
          </a:p>
          <a:p>
            <a:pPr eaLnBrk="1" hangingPunct="1">
              <a:spcBef>
                <a:spcPct val="0"/>
              </a:spcBef>
            </a:pPr>
            <a:r>
              <a:rPr lang="it-IT" baseline="0" dirty="0" smtClean="0"/>
              <a:t>La pronazione e la supinazione sono le 2 possibili rotazioni dell’asse longitudinale del piede: si parla di pronazione quando la pianta del piede si volge </a:t>
            </a:r>
            <a:r>
              <a:rPr lang="it-IT" baseline="0" dirty="0" err="1" smtClean="0"/>
              <a:t>medialmente</a:t>
            </a:r>
            <a:r>
              <a:rPr lang="it-IT" baseline="0" dirty="0" smtClean="0"/>
              <a:t>, mentre si parla di supinazione quando, a causa di una rotazione interna, la pianta del piede volge lateralmente</a:t>
            </a:r>
            <a:endParaRPr lang="it-IT" dirty="0" smtClean="0"/>
          </a:p>
          <a:p>
            <a:pPr eaLnBrk="1" hangingPunct="1">
              <a:spcBef>
                <a:spcPct val="0"/>
              </a:spcBef>
            </a:pPr>
            <a:endParaRPr lang="it-IT" baseline="0"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3</a:t>
            </a:fld>
            <a:endParaRPr lang="it-IT"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Il </a:t>
            </a:r>
            <a:r>
              <a:rPr lang="it-IT" dirty="0" err="1" smtClean="0"/>
              <a:t>piaziente</a:t>
            </a:r>
            <a:r>
              <a:rPr lang="it-IT" dirty="0" smtClean="0"/>
              <a:t> deve essere periodicamente controllato(ricordiamo che il tutore si può indossare anche fino al 4 anno di età), in quanto la recidiva è una possibilità concreta</a:t>
            </a:r>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30</a:t>
            </a:fld>
            <a:endParaRPr lang="it-I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Il </a:t>
            </a:r>
            <a:r>
              <a:rPr lang="it-IT" dirty="0" err="1" smtClean="0"/>
              <a:t>piaziente</a:t>
            </a:r>
            <a:r>
              <a:rPr lang="it-IT" dirty="0" smtClean="0"/>
              <a:t> deve essere periodicamente controllato(ricordiamo che il tutore si può indossare anche fino al 4 anno di età), in quanto la recidiva è una possibilità concreta</a:t>
            </a:r>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31</a:t>
            </a:fld>
            <a:endParaRPr lang="it-IT"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32</a:t>
            </a:fld>
            <a:endParaRPr lang="it-IT"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33</a:t>
            </a:fld>
            <a:endParaRPr lang="it-IT"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34</a:t>
            </a:fld>
            <a:endParaRPr lang="it-IT"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35</a:t>
            </a:fld>
            <a:endParaRPr lang="it-IT"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Ricordiamo anche la presenza di altre </a:t>
            </a:r>
            <a:r>
              <a:rPr lang="it-IT" dirty="0" err="1" smtClean="0"/>
              <a:t>arianti</a:t>
            </a:r>
            <a:r>
              <a:rPr lang="it-IT" dirty="0" smtClean="0"/>
              <a:t> cliniche. Queste oltre a condizionare molto di meno la vita del bambino sono anche meno frequenti. Di solito necessitano di semplici manipolazioni per l risoluzione del </a:t>
            </a:r>
            <a:r>
              <a:rPr lang="it-IT" smtClean="0"/>
              <a:t>quadro clinico</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36</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Il piede </a:t>
            </a:r>
            <a:r>
              <a:rPr lang="it-IT" dirty="0" err="1" smtClean="0"/>
              <a:t>equino-varo-addotto-supinato</a:t>
            </a:r>
            <a:r>
              <a:rPr lang="it-IT" dirty="0" smtClean="0"/>
              <a:t> prende anche il nome di piede inverso il piede </a:t>
            </a:r>
            <a:r>
              <a:rPr lang="it-IT" dirty="0" err="1" smtClean="0"/>
              <a:t>talo</a:t>
            </a:r>
            <a:r>
              <a:rPr lang="it-IT" dirty="0" smtClean="0"/>
              <a:t> valgo </a:t>
            </a:r>
            <a:r>
              <a:rPr lang="it-IT" dirty="0" err="1" smtClean="0"/>
              <a:t>pronato</a:t>
            </a:r>
            <a:r>
              <a:rPr lang="it-IT" dirty="0" smtClean="0"/>
              <a:t> prende il nome di piede </a:t>
            </a:r>
            <a:r>
              <a:rPr lang="it-IT" dirty="0" err="1" smtClean="0"/>
              <a:t>everso</a:t>
            </a:r>
            <a:r>
              <a:rPr lang="it-IT" dirty="0" smtClean="0"/>
              <a:t>.</a:t>
            </a:r>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4</a:t>
            </a:fld>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dirty="0" smtClean="0"/>
              <a:t>Ricordiamo</a:t>
            </a:r>
            <a:r>
              <a:rPr lang="it-IT" baseline="0" dirty="0" smtClean="0"/>
              <a:t> che questa è una deformità che si presenta alla nascita e che non si risolve spontaneamente, se non attraverso interventi fisioterapici o chirurgici. Non sono da considerarsi facenti parte del </a:t>
            </a:r>
            <a:r>
              <a:rPr lang="it-IT" baseline="0" dirty="0" err="1" smtClean="0"/>
              <a:t>ptc</a:t>
            </a:r>
            <a:r>
              <a:rPr lang="it-IT" baseline="0" dirty="0" smtClean="0"/>
              <a:t> le condizioni che si </a:t>
            </a:r>
            <a:r>
              <a:rPr lang="it-IT" baseline="0" dirty="0" err="1" smtClean="0"/>
              <a:t>autorisolvono</a:t>
            </a:r>
            <a:r>
              <a:rPr lang="it-IT" baseline="0" dirty="0" smtClean="0"/>
              <a:t> o associate a patologie cerebrovascolari.</a:t>
            </a: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5</a:t>
            </a:fld>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6</a:t>
            </a:fld>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7</a:t>
            </a:fld>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8</a:t>
            </a:fld>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63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542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7C28A-F97F-4A6C-8846-FABF2EEB2634}" type="slidenum">
              <a:rPr lang="it-IT" smtClean="0"/>
              <a:pPr fontAlgn="base">
                <a:spcBef>
                  <a:spcPct val="0"/>
                </a:spcBef>
                <a:spcAft>
                  <a:spcPct val="0"/>
                </a:spcAft>
                <a:defRPr/>
              </a:pPr>
              <a:t>9</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9CFE343F-99A9-4844-953A-312582606390}" type="datetimeFigureOut">
              <a:rPr lang="it-IT"/>
              <a:pPr>
                <a:defRPr/>
              </a:pPr>
              <a:t>29/03/2011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5BC6C869-F1DF-48F2-9A21-410AF37D849E}" type="slidenum">
              <a:rPr lang="it-IT"/>
              <a:pPr>
                <a:defRPr/>
              </a:pPr>
              <a:t>‹N›</a:t>
            </a:fld>
            <a:endParaRPr lang="it-IT"/>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1DEAEB3C-4179-4131-B253-DFCB6863FA7E}" type="datetimeFigureOut">
              <a:rPr lang="it-IT"/>
              <a:pPr>
                <a:defRPr/>
              </a:pPr>
              <a:t>29/03/2011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04B84EF-9BF8-40AB-9FB1-0595C722AB06}" type="slidenum">
              <a:rPr lang="it-IT"/>
              <a:pPr>
                <a:defRPr/>
              </a:pPr>
              <a:t>‹N›</a:t>
            </a:fld>
            <a:endParaRPr lang="it-I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375DDBB-E34A-4403-9527-41F2D99E945B}" type="datetimeFigureOut">
              <a:rPr lang="it-IT"/>
              <a:pPr>
                <a:defRPr/>
              </a:pPr>
              <a:t>29/03/2011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CF2C4A1-BA2D-4768-83FC-021827AD9C8E}" type="slidenum">
              <a:rPr lang="it-IT"/>
              <a:pPr>
                <a:defRPr/>
              </a:pPr>
              <a:t>‹N›</a:t>
            </a:fld>
            <a:endParaRPr lang="it-I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77583B9-CA75-4B2E-864A-5272C1F13E76}" type="datetimeFigureOut">
              <a:rPr lang="it-IT"/>
              <a:pPr>
                <a:defRPr/>
              </a:pPr>
              <a:t>29/03/2011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A8F2378-A48B-4D4C-B723-A70514CB6708}" type="slidenum">
              <a:rPr lang="it-IT"/>
              <a:pPr>
                <a:defRPr/>
              </a:pPr>
              <a:t>‹N›</a:t>
            </a:fld>
            <a:endParaRPr lang="it-IT"/>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361DB39C-2E4E-49F4-81A5-F852444E0798}" type="datetimeFigureOut">
              <a:rPr lang="it-IT"/>
              <a:pPr>
                <a:defRPr/>
              </a:pPr>
              <a:t>29/03/2011</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2087C09-C974-47D5-9013-4053B9DA838C}" type="slidenum">
              <a:rPr lang="it-IT"/>
              <a:pPr>
                <a:defRPr/>
              </a:pPr>
              <a:t>‹N›</a:t>
            </a:fld>
            <a:endParaRPr lang="it-IT"/>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20467372-7AF4-42E8-BF85-0DADA6E10364}" type="datetimeFigureOut">
              <a:rPr lang="it-IT"/>
              <a:pPr>
                <a:defRPr/>
              </a:pPr>
              <a:t>29/03/2011</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2353A46-9B68-42FE-93C2-EFFD96E42ECA}" type="slidenum">
              <a:rPr lang="it-IT"/>
              <a:pPr>
                <a:defRPr/>
              </a:pPr>
              <a:t>‹N›</a:t>
            </a:fld>
            <a:endParaRPr lang="it-I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91C254A9-BE70-49D3-B49A-E6DE21F30340}" type="datetimeFigureOut">
              <a:rPr lang="it-IT"/>
              <a:pPr>
                <a:defRPr/>
              </a:pPr>
              <a:t>29/03/2011</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11D81740-7A75-4F59-B218-BF9B9849562B}" type="slidenum">
              <a:rPr lang="it-IT"/>
              <a:pPr>
                <a:defRPr/>
              </a:pPr>
              <a:t>‹N›</a:t>
            </a:fld>
            <a:endParaRPr lang="it-I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E24C2DB9-5267-46DF-B0C7-1285B3EA880B}" type="datetimeFigureOut">
              <a:rPr lang="it-IT"/>
              <a:pPr>
                <a:defRPr/>
              </a:pPr>
              <a:t>29/03/2011</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473B4CE5-72AF-4EDF-8CB5-AEFA7F680E4A}" type="slidenum">
              <a:rPr lang="it-IT"/>
              <a:pPr>
                <a:defRPr/>
              </a:pPr>
              <a:t>‹N›</a:t>
            </a:fld>
            <a:endParaRPr lang="it-I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F79448F5-87EF-4BF6-BF76-61E2968E6457}" type="datetimeFigureOut">
              <a:rPr lang="it-IT"/>
              <a:pPr>
                <a:defRPr/>
              </a:pPr>
              <a:t>29/03/2011</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6518B478-42FC-4209-8862-FF93C25B11AE}" type="slidenum">
              <a:rPr lang="it-IT"/>
              <a:pPr>
                <a:defRPr/>
              </a:pPr>
              <a:t>‹N›</a:t>
            </a:fld>
            <a:endParaRPr lang="it-IT"/>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CE77A4D3-FF59-4074-B916-FF7C5D1DC910}" type="datetimeFigureOut">
              <a:rPr lang="it-IT"/>
              <a:pPr>
                <a:defRPr/>
              </a:pPr>
              <a:t>29/03/2011</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D59161E-2E4B-45DE-BE4C-21B1BE47D5DB}" type="slidenum">
              <a:rPr lang="it-IT"/>
              <a:pPr>
                <a:defRPr/>
              </a:pPr>
              <a:t>‹N›</a:t>
            </a:fld>
            <a:endParaRPr lang="it-IT"/>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BC06918-BD63-4F8D-B3C8-1AC4F16A9B99}" type="datetimeFigureOut">
              <a:rPr lang="it-IT"/>
              <a:pPr>
                <a:defRPr/>
              </a:pPr>
              <a:t>29/03/2011</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CBCB04B-3A39-45D5-9414-11470502B39E}" type="slidenum">
              <a:rPr lang="it-IT"/>
              <a:pPr>
                <a:defRPr/>
              </a:pPr>
              <a:t>‹N›</a:t>
            </a:fld>
            <a:endParaRPr lang="it-IT"/>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7211BCE-FD22-4A18-AFDD-F57595EE2EBF}" type="datetimeFigureOut">
              <a:rPr lang="it-IT"/>
              <a:pPr>
                <a:defRPr/>
              </a:pPr>
              <a:t>29/03/2011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3FEC0D6-1597-4F62-969E-5B60021B67D3}"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video" Target="file:///C:\Users\Massimo\Downloads\Filmato.wmv" TargetMode="External"/><Relationship Id="rId5" Type="http://schemas.openxmlformats.org/officeDocument/2006/relationships/image" Target="../media/image12.png"/><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17.jpeg"/><Relationship Id="rId4" Type="http://schemas.openxmlformats.org/officeDocument/2006/relationships/image" Target="../media/image16.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0.jpeg"/><Relationship Id="rId4" Type="http://schemas.openxmlformats.org/officeDocument/2006/relationships/image" Target="../media/image19.jpe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23.jpeg"/><Relationship Id="rId4" Type="http://schemas.openxmlformats.org/officeDocument/2006/relationships/image" Target="../media/image22.jpe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 Id="rId5" Type="http://schemas.openxmlformats.org/officeDocument/2006/relationships/image" Target="../media/image25.jpeg"/><Relationship Id="rId4" Type="http://schemas.openxmlformats.org/officeDocument/2006/relationships/image" Target="../media/image24.jpe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 Id="rId5" Type="http://schemas.openxmlformats.org/officeDocument/2006/relationships/image" Target="../media/image27.jpeg"/><Relationship Id="rId4" Type="http://schemas.openxmlformats.org/officeDocument/2006/relationships/image" Target="../media/image26.jpe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29.jpeg"/><Relationship Id="rId4" Type="http://schemas.openxmlformats.org/officeDocument/2006/relationships/image" Target="../media/image28.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2051"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2052" name="Immagine 4" descr="images.jpg"/>
          <p:cNvPicPr>
            <a:picLocks noChangeAspect="1"/>
          </p:cNvPicPr>
          <p:nvPr/>
        </p:nvPicPr>
        <p:blipFill>
          <a:blip r:embed="rId3" cstate="print"/>
          <a:srcRect/>
          <a:stretch>
            <a:fillRect/>
          </a:stretch>
        </p:blipFill>
        <p:spPr bwMode="auto">
          <a:xfrm>
            <a:off x="0" y="404813"/>
            <a:ext cx="1476375" cy="1474787"/>
          </a:xfrm>
          <a:prstGeom prst="rect">
            <a:avLst/>
          </a:prstGeom>
          <a:noFill/>
          <a:ln w="9525">
            <a:noFill/>
            <a:miter lim="800000"/>
            <a:headEnd/>
            <a:tailEnd/>
          </a:ln>
        </p:spPr>
      </p:pic>
      <p:sp>
        <p:nvSpPr>
          <p:cNvPr id="7" name="Rettangolo 6"/>
          <p:cNvSpPr/>
          <p:nvPr/>
        </p:nvSpPr>
        <p:spPr>
          <a:xfrm>
            <a:off x="1331913" y="404813"/>
            <a:ext cx="4572000" cy="1477962"/>
          </a:xfrm>
          <a:prstGeom prst="rect">
            <a:avLst/>
          </a:prstGeom>
        </p:spPr>
        <p:txBody>
          <a:bodyPr>
            <a:spAutoFit/>
          </a:bodyPr>
          <a:lstStyle/>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Università</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Degli</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Studi</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di</a:t>
            </a:r>
            <a:r>
              <a:rPr lang="en-GB" b="1" i="1" dirty="0">
                <a:effectLst>
                  <a:outerShdw blurRad="38100" dist="38100" dir="2700000" algn="tl">
                    <a:srgbClr val="C0C0C0"/>
                  </a:outerShdw>
                </a:effectLst>
                <a:latin typeface="Times New Roman" pitchFamily="18" charset="0"/>
              </a:rPr>
              <a:t> Catania</a:t>
            </a:r>
          </a:p>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Dipartimento</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di</a:t>
            </a:r>
            <a:r>
              <a:rPr lang="en-GB" b="1" i="1" dirty="0">
                <a:effectLst>
                  <a:outerShdw blurRad="38100" dist="38100" dir="2700000" algn="tl">
                    <a:srgbClr val="C0C0C0"/>
                  </a:outerShdw>
                </a:effectLst>
                <a:latin typeface="Times New Roman" pitchFamily="18" charset="0"/>
              </a:rPr>
              <a:t> </a:t>
            </a:r>
          </a:p>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Specialità</a:t>
            </a:r>
            <a:r>
              <a:rPr lang="en-GB" b="1" i="1" dirty="0">
                <a:effectLst>
                  <a:outerShdw blurRad="38100" dist="38100" dir="2700000" algn="tl">
                    <a:srgbClr val="C0C0C0"/>
                  </a:outerShdw>
                </a:effectLst>
                <a:latin typeface="Times New Roman" pitchFamily="18" charset="0"/>
              </a:rPr>
              <a:t> Medico </a:t>
            </a:r>
            <a:r>
              <a:rPr lang="en-GB" b="1" i="1" dirty="0" err="1">
                <a:effectLst>
                  <a:outerShdw blurRad="38100" dist="38100" dir="2700000" algn="tl">
                    <a:srgbClr val="C0C0C0"/>
                  </a:outerShdw>
                </a:effectLst>
                <a:latin typeface="Times New Roman" pitchFamily="18" charset="0"/>
              </a:rPr>
              <a:t>Chirurgiche</a:t>
            </a:r>
            <a:endParaRPr lang="en-GB" b="1" i="1" dirty="0">
              <a:effectLst>
                <a:outerShdw blurRad="38100" dist="38100" dir="2700000" algn="tl">
                  <a:srgbClr val="C0C0C0"/>
                </a:outerShdw>
              </a:effectLst>
              <a:latin typeface="Times New Roman" pitchFamily="18" charset="0"/>
            </a:endParaRPr>
          </a:p>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Sezione</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di</a:t>
            </a:r>
            <a:r>
              <a:rPr lang="en-GB" b="1" i="1" dirty="0">
                <a:effectLst>
                  <a:outerShdw blurRad="38100" dist="38100" dir="2700000" algn="tl">
                    <a:srgbClr val="C0C0C0"/>
                  </a:outerShdw>
                </a:effectLst>
                <a:latin typeface="Times New Roman" pitchFamily="18" charset="0"/>
              </a:rPr>
              <a:t> </a:t>
            </a:r>
            <a:r>
              <a:rPr lang="en-GB" b="1" i="1" dirty="0" err="1">
                <a:effectLst>
                  <a:outerShdw blurRad="38100" dist="38100" dir="2700000" algn="tl">
                    <a:srgbClr val="C0C0C0"/>
                  </a:outerShdw>
                </a:effectLst>
                <a:latin typeface="Times New Roman" pitchFamily="18" charset="0"/>
              </a:rPr>
              <a:t>Ortopedia</a:t>
            </a:r>
            <a:r>
              <a:rPr lang="en-GB" b="1" i="1" dirty="0">
                <a:effectLst>
                  <a:outerShdw blurRad="38100" dist="38100" dir="2700000" algn="tl">
                    <a:srgbClr val="C0C0C0"/>
                  </a:outerShdw>
                </a:effectLst>
                <a:latin typeface="Times New Roman" pitchFamily="18" charset="0"/>
              </a:rPr>
              <a:t> e </a:t>
            </a:r>
            <a:r>
              <a:rPr lang="en-GB" b="1" i="1" dirty="0" err="1">
                <a:effectLst>
                  <a:outerShdw blurRad="38100" dist="38100" dir="2700000" algn="tl">
                    <a:srgbClr val="C0C0C0"/>
                  </a:outerShdw>
                </a:effectLst>
                <a:latin typeface="Times New Roman" pitchFamily="18" charset="0"/>
              </a:rPr>
              <a:t>Traumatologia</a:t>
            </a:r>
            <a:endParaRPr lang="en-GB" b="1" i="1" dirty="0">
              <a:effectLst>
                <a:outerShdw blurRad="38100" dist="38100" dir="2700000" algn="tl">
                  <a:srgbClr val="C0C0C0"/>
                </a:outerShdw>
              </a:effectLst>
              <a:latin typeface="Times New Roman" pitchFamily="18" charset="0"/>
            </a:endParaRPr>
          </a:p>
          <a:p>
            <a:pPr algn="ctr" eaLnBrk="0" fontAlgn="auto" hangingPunct="0">
              <a:spcBef>
                <a:spcPts val="0"/>
              </a:spcBef>
              <a:spcAft>
                <a:spcPts val="0"/>
              </a:spcAft>
              <a:defRPr/>
            </a:pPr>
            <a:r>
              <a:rPr lang="en-GB" b="1" i="1" dirty="0" err="1">
                <a:effectLst>
                  <a:outerShdw blurRad="38100" dist="38100" dir="2700000" algn="tl">
                    <a:srgbClr val="C0C0C0"/>
                  </a:outerShdw>
                </a:effectLst>
                <a:latin typeface="Times New Roman" pitchFamily="18" charset="0"/>
              </a:rPr>
              <a:t>Direttore</a:t>
            </a:r>
            <a:r>
              <a:rPr lang="en-GB" b="1" i="1" dirty="0">
                <a:effectLst>
                  <a:outerShdw blurRad="38100" dist="38100" dir="2700000" algn="tl">
                    <a:srgbClr val="C0C0C0"/>
                  </a:outerShdw>
                </a:effectLst>
                <a:latin typeface="Times New Roman" pitchFamily="18" charset="0"/>
              </a:rPr>
              <a:t>  Prof. G. </a:t>
            </a:r>
            <a:r>
              <a:rPr lang="en-GB" b="1" i="1" dirty="0" err="1">
                <a:effectLst>
                  <a:outerShdw blurRad="38100" dist="38100" dir="2700000" algn="tl">
                    <a:srgbClr val="C0C0C0"/>
                  </a:outerShdw>
                </a:effectLst>
                <a:latin typeface="Times New Roman" pitchFamily="18" charset="0"/>
              </a:rPr>
              <a:t>Sessa</a:t>
            </a:r>
            <a:endParaRPr lang="it-IT" dirty="0">
              <a:latin typeface="+mn-lt"/>
            </a:endParaRPr>
          </a:p>
        </p:txBody>
      </p:sp>
      <p:sp>
        <p:nvSpPr>
          <p:cNvPr id="2055" name="Rettangolo 7"/>
          <p:cNvSpPr>
            <a:spLocks noChangeArrowheads="1"/>
          </p:cNvSpPr>
          <p:nvPr/>
        </p:nvSpPr>
        <p:spPr bwMode="auto">
          <a:xfrm>
            <a:off x="468313" y="2349500"/>
            <a:ext cx="5327650" cy="769441"/>
          </a:xfrm>
          <a:prstGeom prst="rect">
            <a:avLst/>
          </a:prstGeom>
          <a:noFill/>
          <a:ln w="9525">
            <a:noFill/>
            <a:miter lim="800000"/>
            <a:headEnd/>
            <a:tailEnd/>
          </a:ln>
        </p:spPr>
        <p:txBody>
          <a:bodyPr>
            <a:spAutoFit/>
          </a:bodyPr>
          <a:lstStyle/>
          <a:p>
            <a:r>
              <a:rPr lang="it-IT" sz="4400" b="1" i="1" dirty="0" smtClean="0">
                <a:latin typeface="Calibri" pitchFamily="34" charset="0"/>
                <a:cs typeface="Times New Roman" pitchFamily="18" charset="0"/>
              </a:rPr>
              <a:t>Piede torto congenito</a:t>
            </a:r>
            <a:endParaRPr lang="it-IT" sz="4400" b="1" dirty="0">
              <a:latin typeface="Calibri" pitchFamily="34" charset="0"/>
              <a:cs typeface="Times New Roman" pitchFamily="18" charset="0"/>
            </a:endParaRPr>
          </a:p>
        </p:txBody>
      </p:sp>
      <p:sp>
        <p:nvSpPr>
          <p:cNvPr id="2056" name="CasellaDiTesto 8"/>
          <p:cNvSpPr txBox="1">
            <a:spLocks noChangeArrowheads="1"/>
          </p:cNvSpPr>
          <p:nvPr/>
        </p:nvSpPr>
        <p:spPr bwMode="auto">
          <a:xfrm>
            <a:off x="0" y="5373688"/>
            <a:ext cx="5651500" cy="830262"/>
          </a:xfrm>
          <a:prstGeom prst="rect">
            <a:avLst/>
          </a:prstGeom>
          <a:noFill/>
          <a:ln w="9525">
            <a:noFill/>
            <a:miter lim="800000"/>
            <a:headEnd/>
            <a:tailEnd/>
          </a:ln>
        </p:spPr>
        <p:txBody>
          <a:bodyPr>
            <a:spAutoFit/>
          </a:bodyPr>
          <a:lstStyle/>
          <a:p>
            <a:r>
              <a:rPr lang="it-IT" sz="2400" b="1" i="1" dirty="0" smtClean="0">
                <a:latin typeface="Calibri" pitchFamily="34" charset="0"/>
              </a:rPr>
              <a:t>Prof. Carlo Prato; </a:t>
            </a:r>
            <a:endParaRPr lang="it-IT" sz="2400" b="1" i="1" dirty="0">
              <a:latin typeface="Calibri" pitchFamily="34" charset="0"/>
            </a:endParaRPr>
          </a:p>
          <a:p>
            <a:r>
              <a:rPr lang="it-IT" sz="2400" b="1" i="1" dirty="0" smtClean="0">
                <a:latin typeface="Calibri" pitchFamily="34" charset="0"/>
              </a:rPr>
              <a:t>Dott. Massimo </a:t>
            </a:r>
            <a:r>
              <a:rPr lang="it-IT" sz="2400" b="1" i="1" dirty="0" err="1">
                <a:latin typeface="Calibri" pitchFamily="34" charset="0"/>
              </a:rPr>
              <a:t>Cassarino</a:t>
            </a:r>
            <a:r>
              <a:rPr lang="it-IT" sz="2400" b="1" i="1" dirty="0">
                <a:latin typeface="Calibri" pitchFamily="34" charset="0"/>
              </a:rPr>
              <a:t>; </a:t>
            </a:r>
          </a:p>
        </p:txBody>
      </p:sp>
      <p:pic>
        <p:nvPicPr>
          <p:cNvPr id="8" name="Immagine 7" descr="4.jpg"/>
          <p:cNvPicPr>
            <a:picLocks noChangeAspect="1"/>
          </p:cNvPicPr>
          <p:nvPr/>
        </p:nvPicPr>
        <p:blipFill>
          <a:blip r:embed="rId4" cstate="print"/>
          <a:stretch>
            <a:fillRect/>
          </a:stretch>
        </p:blipFill>
        <p:spPr>
          <a:xfrm>
            <a:off x="5292105" y="3356992"/>
            <a:ext cx="3851895" cy="3140433"/>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EZIOLOGIA:FATTORI INTRINSECI</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9" name="CasellaDiTesto 8"/>
          <p:cNvSpPr txBox="1"/>
          <p:nvPr/>
        </p:nvSpPr>
        <p:spPr>
          <a:xfrm>
            <a:off x="683568" y="1844824"/>
            <a:ext cx="5328592" cy="2800767"/>
          </a:xfrm>
          <a:prstGeom prst="rect">
            <a:avLst/>
          </a:prstGeom>
          <a:noFill/>
        </p:spPr>
        <p:txBody>
          <a:bodyPr wrap="square" rtlCol="0">
            <a:spAutoFit/>
          </a:bodyPr>
          <a:lstStyle/>
          <a:p>
            <a:pPr>
              <a:spcBef>
                <a:spcPct val="50000"/>
              </a:spcBef>
              <a:buFont typeface="Wingdings" pitchFamily="2" charset="2"/>
              <a:buChar char="ü"/>
              <a:defRPr/>
            </a:pPr>
            <a:r>
              <a:rPr lang="it-IT" sz="2200" b="1" dirty="0" smtClean="0">
                <a:latin typeface="+mj-lt"/>
              </a:rPr>
              <a:t>ALTERAZIONI CROMOSOMICHE</a:t>
            </a:r>
          </a:p>
          <a:p>
            <a:pPr>
              <a:spcBef>
                <a:spcPct val="50000"/>
              </a:spcBef>
              <a:buFont typeface="Wingdings" pitchFamily="2" charset="2"/>
              <a:buChar char="ü"/>
              <a:defRPr/>
            </a:pPr>
            <a:r>
              <a:rPr lang="it-IT" sz="2200" b="1" dirty="0" smtClean="0">
                <a:latin typeface="+mj-lt"/>
              </a:rPr>
              <a:t> GENI X-LINKED</a:t>
            </a:r>
          </a:p>
          <a:p>
            <a:pPr>
              <a:spcBef>
                <a:spcPct val="50000"/>
              </a:spcBef>
              <a:buFont typeface="Wingdings" pitchFamily="2" charset="2"/>
              <a:buChar char="ü"/>
              <a:defRPr/>
            </a:pPr>
            <a:r>
              <a:rPr lang="it-IT" sz="2200" b="1" dirty="0" smtClean="0">
                <a:latin typeface="+mj-lt"/>
              </a:rPr>
              <a:t> SINGOLO GENE DOMINANTE (PENETRANZA INCOMPLETA)</a:t>
            </a:r>
          </a:p>
          <a:p>
            <a:pPr>
              <a:spcBef>
                <a:spcPct val="50000"/>
              </a:spcBef>
              <a:buFont typeface="Wingdings" pitchFamily="2" charset="2"/>
              <a:buChar char="ü"/>
              <a:defRPr/>
            </a:pPr>
            <a:r>
              <a:rPr lang="it-IT" sz="2200" b="1" dirty="0" smtClean="0">
                <a:latin typeface="+mj-lt"/>
              </a:rPr>
              <a:t> SINGOLO GENE RECESSIVO</a:t>
            </a:r>
          </a:p>
          <a:p>
            <a:pPr>
              <a:spcBef>
                <a:spcPct val="50000"/>
              </a:spcBef>
              <a:buFont typeface="Wingdings" pitchFamily="2" charset="2"/>
              <a:buChar char="ü"/>
              <a:defRPr/>
            </a:pPr>
            <a:r>
              <a:rPr lang="it-IT" sz="2200" b="1" dirty="0" smtClean="0">
                <a:latin typeface="+mj-lt"/>
              </a:rPr>
              <a:t> EREDITÀ POLIGENICA</a:t>
            </a:r>
            <a:endParaRPr lang="it-IT" sz="2200" b="1" dirty="0">
              <a:latin typeface="+mj-l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 EZIOPATOGENESI</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8" name="CasellaDiTesto 7"/>
          <p:cNvSpPr txBox="1"/>
          <p:nvPr/>
        </p:nvSpPr>
        <p:spPr>
          <a:xfrm>
            <a:off x="6084168" y="2348880"/>
            <a:ext cx="3059832" cy="584775"/>
          </a:xfrm>
          <a:prstGeom prst="rect">
            <a:avLst/>
          </a:prstGeom>
          <a:solidFill>
            <a:schemeClr val="tx2">
              <a:lumMod val="60000"/>
              <a:lumOff val="40000"/>
            </a:schemeClr>
          </a:solidFill>
        </p:spPr>
        <p:txBody>
          <a:bodyPr wrap="square" rtlCol="0">
            <a:spAutoFit/>
          </a:bodyPr>
          <a:lstStyle/>
          <a:p>
            <a:r>
              <a:rPr lang="it-IT" sz="3200" b="1" dirty="0" smtClean="0">
                <a:solidFill>
                  <a:schemeClr val="bg1"/>
                </a:solidFill>
                <a:latin typeface="+mj-lt"/>
              </a:rPr>
              <a:t>PRIMITIVO</a:t>
            </a:r>
          </a:p>
        </p:txBody>
      </p:sp>
      <p:sp>
        <p:nvSpPr>
          <p:cNvPr id="9" name="CasellaDiTesto 8"/>
          <p:cNvSpPr txBox="1"/>
          <p:nvPr/>
        </p:nvSpPr>
        <p:spPr>
          <a:xfrm>
            <a:off x="3635896" y="3861048"/>
            <a:ext cx="3059832" cy="584775"/>
          </a:xfrm>
          <a:prstGeom prst="rect">
            <a:avLst/>
          </a:prstGeom>
          <a:solidFill>
            <a:schemeClr val="tx2">
              <a:lumMod val="60000"/>
              <a:lumOff val="40000"/>
            </a:schemeClr>
          </a:solidFill>
        </p:spPr>
        <p:txBody>
          <a:bodyPr wrap="square" rtlCol="0">
            <a:spAutoFit/>
          </a:bodyPr>
          <a:lstStyle/>
          <a:p>
            <a:r>
              <a:rPr lang="it-IT" sz="3200" b="1" dirty="0" smtClean="0">
                <a:solidFill>
                  <a:schemeClr val="bg1"/>
                </a:solidFill>
                <a:latin typeface="+mj-lt"/>
              </a:rPr>
              <a:t>SECONDARIO</a:t>
            </a:r>
            <a:endParaRPr lang="it-IT" sz="3200" b="1" dirty="0">
              <a:solidFill>
                <a:schemeClr val="bg1"/>
              </a:solidFill>
              <a:latin typeface="+mj-lt"/>
            </a:endParaRPr>
          </a:p>
        </p:txBody>
      </p:sp>
      <p:sp>
        <p:nvSpPr>
          <p:cNvPr id="10" name="CasellaDiTesto 9"/>
          <p:cNvSpPr txBox="1"/>
          <p:nvPr/>
        </p:nvSpPr>
        <p:spPr>
          <a:xfrm>
            <a:off x="3707904" y="5364505"/>
            <a:ext cx="3059832" cy="584775"/>
          </a:xfrm>
          <a:prstGeom prst="rect">
            <a:avLst/>
          </a:prstGeom>
          <a:solidFill>
            <a:schemeClr val="tx2">
              <a:lumMod val="60000"/>
              <a:lumOff val="40000"/>
            </a:schemeClr>
          </a:solidFill>
        </p:spPr>
        <p:txBody>
          <a:bodyPr wrap="square" rtlCol="0">
            <a:spAutoFit/>
          </a:bodyPr>
          <a:lstStyle/>
          <a:p>
            <a:r>
              <a:rPr lang="it-IT" sz="3200" b="1" dirty="0" smtClean="0">
                <a:solidFill>
                  <a:schemeClr val="bg1"/>
                </a:solidFill>
                <a:latin typeface="+mj-lt"/>
              </a:rPr>
              <a:t>SINTOMATICO</a:t>
            </a:r>
            <a:endParaRPr lang="it-IT" sz="3200" b="1" dirty="0">
              <a:solidFill>
                <a:schemeClr val="bg1"/>
              </a:solidFill>
              <a:latin typeface="+mj-lt"/>
            </a:endParaRPr>
          </a:p>
        </p:txBody>
      </p:sp>
      <p:pic>
        <p:nvPicPr>
          <p:cNvPr id="12" name="Immagine 11" descr="freccia.jpg"/>
          <p:cNvPicPr>
            <a:picLocks noChangeAspect="1"/>
          </p:cNvPicPr>
          <p:nvPr/>
        </p:nvPicPr>
        <p:blipFill>
          <a:blip r:embed="rId4" cstate="print"/>
          <a:stretch>
            <a:fillRect/>
          </a:stretch>
        </p:blipFill>
        <p:spPr>
          <a:xfrm>
            <a:off x="5004048" y="2420888"/>
            <a:ext cx="1071843" cy="626616"/>
          </a:xfrm>
          <a:prstGeom prst="rect">
            <a:avLst/>
          </a:prstGeom>
        </p:spPr>
      </p:pic>
      <p:sp>
        <p:nvSpPr>
          <p:cNvPr id="13" name="CasellaDiTesto 12"/>
          <p:cNvSpPr txBox="1"/>
          <p:nvPr/>
        </p:nvSpPr>
        <p:spPr>
          <a:xfrm>
            <a:off x="0" y="2420888"/>
            <a:ext cx="5688632" cy="4093428"/>
          </a:xfrm>
          <a:prstGeom prst="rect">
            <a:avLst/>
          </a:prstGeom>
          <a:noFill/>
        </p:spPr>
        <p:txBody>
          <a:bodyPr wrap="square" rtlCol="0">
            <a:spAutoFit/>
          </a:bodyPr>
          <a:lstStyle/>
          <a:p>
            <a:r>
              <a:rPr lang="it-IT" sz="2000" b="1" dirty="0" smtClean="0">
                <a:latin typeface="+mj-lt"/>
              </a:rPr>
              <a:t>TEORIA GERMINALE DA VIZIO CROMOSOMICO</a:t>
            </a:r>
          </a:p>
          <a:p>
            <a:endParaRPr lang="it-IT" sz="2000" b="1" dirty="0" smtClean="0">
              <a:latin typeface="+mj-lt"/>
            </a:endParaRPr>
          </a:p>
          <a:p>
            <a:r>
              <a:rPr lang="it-IT" sz="2000" b="1" dirty="0" smtClean="0">
                <a:latin typeface="+mj-lt"/>
              </a:rPr>
              <a:t>TEORIA ONTOGENETICA EMBRIONALE</a:t>
            </a:r>
          </a:p>
          <a:p>
            <a:endParaRPr lang="it-IT" sz="2000" b="1" dirty="0" smtClean="0">
              <a:latin typeface="+mj-lt"/>
            </a:endParaRPr>
          </a:p>
          <a:p>
            <a:endParaRPr lang="it-IT" sz="2000" b="1" dirty="0" smtClean="0">
              <a:latin typeface="+mj-lt"/>
            </a:endParaRPr>
          </a:p>
          <a:p>
            <a:r>
              <a:rPr lang="it-IT" sz="2000" b="1" dirty="0" smtClean="0">
                <a:latin typeface="+mj-lt"/>
              </a:rPr>
              <a:t>TEORIA  FETALE</a:t>
            </a:r>
          </a:p>
          <a:p>
            <a:endParaRPr lang="it-IT" sz="2000" b="1" dirty="0" smtClean="0">
              <a:latin typeface="+mj-lt"/>
            </a:endParaRPr>
          </a:p>
          <a:p>
            <a:r>
              <a:rPr lang="it-IT" sz="2000" b="1" dirty="0" smtClean="0">
                <a:latin typeface="+mj-lt"/>
              </a:rPr>
              <a:t>TEORIA ORMONALE</a:t>
            </a:r>
          </a:p>
          <a:p>
            <a:endParaRPr lang="it-IT" sz="2000" b="1" dirty="0" smtClean="0">
              <a:latin typeface="+mj-lt"/>
            </a:endParaRPr>
          </a:p>
          <a:p>
            <a:endParaRPr lang="it-IT" sz="2000" b="1" dirty="0" smtClean="0">
              <a:latin typeface="+mj-lt"/>
            </a:endParaRPr>
          </a:p>
          <a:p>
            <a:r>
              <a:rPr lang="it-IT" sz="2000" b="1" dirty="0" smtClean="0">
                <a:latin typeface="+mj-lt"/>
              </a:rPr>
              <a:t>TEORIA NERVOSA</a:t>
            </a:r>
          </a:p>
          <a:p>
            <a:endParaRPr lang="it-IT" sz="2000" b="1" dirty="0" smtClean="0">
              <a:latin typeface="+mj-lt"/>
            </a:endParaRPr>
          </a:p>
          <a:p>
            <a:r>
              <a:rPr lang="it-IT" sz="2000" b="1" dirty="0" smtClean="0">
                <a:latin typeface="+mj-lt"/>
              </a:rPr>
              <a:t>TEORIA MUSCOLARE</a:t>
            </a:r>
            <a:endParaRPr lang="it-IT" sz="2000" b="1" dirty="0">
              <a:latin typeface="+mj-lt"/>
            </a:endParaRPr>
          </a:p>
        </p:txBody>
      </p:sp>
      <p:pic>
        <p:nvPicPr>
          <p:cNvPr id="14" name="Immagine 13" descr="freccia.jpg"/>
          <p:cNvPicPr>
            <a:picLocks noChangeAspect="1"/>
          </p:cNvPicPr>
          <p:nvPr/>
        </p:nvPicPr>
        <p:blipFill>
          <a:blip r:embed="rId4" cstate="print"/>
          <a:stretch>
            <a:fillRect/>
          </a:stretch>
        </p:blipFill>
        <p:spPr>
          <a:xfrm>
            <a:off x="2195736" y="3933056"/>
            <a:ext cx="1071843" cy="626616"/>
          </a:xfrm>
          <a:prstGeom prst="rect">
            <a:avLst/>
          </a:prstGeom>
        </p:spPr>
      </p:pic>
      <p:pic>
        <p:nvPicPr>
          <p:cNvPr id="15" name="Immagine 14" descr="freccia.jpg"/>
          <p:cNvPicPr>
            <a:picLocks noChangeAspect="1"/>
          </p:cNvPicPr>
          <p:nvPr/>
        </p:nvPicPr>
        <p:blipFill>
          <a:blip r:embed="rId4" cstate="print"/>
          <a:stretch>
            <a:fillRect/>
          </a:stretch>
        </p:blipFill>
        <p:spPr>
          <a:xfrm>
            <a:off x="2483768" y="5394672"/>
            <a:ext cx="1071843" cy="626616"/>
          </a:xfrm>
          <a:prstGeom prst="rect">
            <a:avLst/>
          </a:prstGeom>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ANATOMIA PATOLOGICA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7" name="Immagine 6" descr="Immagine1h.jpg"/>
          <p:cNvPicPr>
            <a:picLocks noChangeAspect="1"/>
          </p:cNvPicPr>
          <p:nvPr/>
        </p:nvPicPr>
        <p:blipFill>
          <a:blip r:embed="rId4" cstate="print"/>
          <a:stretch>
            <a:fillRect/>
          </a:stretch>
        </p:blipFill>
        <p:spPr>
          <a:xfrm>
            <a:off x="1979712" y="1733375"/>
            <a:ext cx="5256584" cy="4612468"/>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DIAGNOSI</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graphicFrame>
        <p:nvGraphicFramePr>
          <p:cNvPr id="7" name="Diagramma 6"/>
          <p:cNvGraphicFramePr/>
          <p:nvPr/>
        </p:nvGraphicFramePr>
        <p:xfrm>
          <a:off x="1403648" y="191683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DIAGNOSI PRENATALE</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Rettangolo 6"/>
          <p:cNvSpPr/>
          <p:nvPr/>
        </p:nvSpPr>
        <p:spPr>
          <a:xfrm>
            <a:off x="467544" y="1628800"/>
            <a:ext cx="8172400" cy="2246769"/>
          </a:xfrm>
          <a:prstGeom prst="rect">
            <a:avLst/>
          </a:prstGeom>
        </p:spPr>
        <p:txBody>
          <a:bodyPr wrap="square">
            <a:spAutoFit/>
          </a:bodyPr>
          <a:lstStyle/>
          <a:p>
            <a:pPr>
              <a:defRPr/>
            </a:pPr>
            <a:r>
              <a:rPr lang="it-IT" sz="2800" b="1" dirty="0" smtClean="0">
                <a:latin typeface="+mj-lt"/>
              </a:rPr>
              <a:t>IL GOLD STANDARD DELLA DIAGNOSI PRENATALE E’ L’ECOGRAFIA:PERMETTE </a:t>
            </a:r>
            <a:r>
              <a:rPr lang="it-IT" sz="2800" b="1" dirty="0" err="1" smtClean="0">
                <a:latin typeface="+mj-lt"/>
              </a:rPr>
              <a:t>DI</a:t>
            </a:r>
            <a:r>
              <a:rPr lang="it-IT" sz="2800" b="1" dirty="0" smtClean="0">
                <a:latin typeface="+mj-lt"/>
              </a:rPr>
              <a:t> VALUTARE LE VARIAZIONI DELLA MORFOLOGIA ED I RAPPORTI DEGLI ABBOZZI OSTEO-CARTILAGINEI, A PARTIRE DALLA 11°  SETTIMANA </a:t>
            </a:r>
            <a:r>
              <a:rPr lang="it-IT" sz="2800" b="1" dirty="0" err="1" smtClean="0">
                <a:latin typeface="+mj-lt"/>
              </a:rPr>
              <a:t>DI</a:t>
            </a:r>
            <a:r>
              <a:rPr lang="it-IT" sz="2800" b="1" dirty="0" smtClean="0">
                <a:latin typeface="+mj-lt"/>
              </a:rPr>
              <a:t> GESTAZIONE</a:t>
            </a:r>
            <a:endParaRPr lang="it-IT" sz="2800" b="1" dirty="0">
              <a:latin typeface="+mj-lt"/>
            </a:endParaRPr>
          </a:p>
        </p:txBody>
      </p:sp>
      <p:pic>
        <p:nvPicPr>
          <p:cNvPr id="8" name="Picture 9" descr="S4200083"/>
          <p:cNvPicPr>
            <a:picLocks noChangeAspect="1" noChangeArrowheads="1"/>
          </p:cNvPicPr>
          <p:nvPr/>
        </p:nvPicPr>
        <p:blipFill>
          <a:blip r:embed="rId4" cstate="print"/>
          <a:srcRect/>
          <a:stretch>
            <a:fillRect/>
          </a:stretch>
        </p:blipFill>
        <p:spPr bwMode="auto">
          <a:xfrm>
            <a:off x="2835447" y="3861048"/>
            <a:ext cx="3392737" cy="242304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DIAGNOSI POSTNATALE</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3491880" y="1628800"/>
            <a:ext cx="2520280" cy="584775"/>
          </a:xfrm>
          <a:prstGeom prst="rect">
            <a:avLst/>
          </a:prstGeom>
          <a:noFill/>
        </p:spPr>
        <p:txBody>
          <a:bodyPr wrap="square" rtlCol="0">
            <a:spAutoFit/>
          </a:bodyPr>
          <a:lstStyle/>
          <a:p>
            <a:r>
              <a:rPr lang="it-IT" sz="3200" b="1" dirty="0" smtClean="0">
                <a:latin typeface="+mj-lt"/>
              </a:rPr>
              <a:t>CLINICA</a:t>
            </a:r>
            <a:endParaRPr lang="it-IT" sz="3200" b="1" dirty="0">
              <a:latin typeface="+mj-lt"/>
            </a:endParaRPr>
          </a:p>
        </p:txBody>
      </p:sp>
      <p:pic>
        <p:nvPicPr>
          <p:cNvPr id="10" name="Immagine 9" descr="8.jpg"/>
          <p:cNvPicPr>
            <a:picLocks noChangeAspect="1"/>
          </p:cNvPicPr>
          <p:nvPr/>
        </p:nvPicPr>
        <p:blipFill>
          <a:blip r:embed="rId4" cstate="print"/>
          <a:stretch>
            <a:fillRect/>
          </a:stretch>
        </p:blipFill>
        <p:spPr>
          <a:xfrm>
            <a:off x="2195736" y="2202872"/>
            <a:ext cx="4390016" cy="4034440"/>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DIAGNOSI POSTNATALE</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539552" y="1628800"/>
            <a:ext cx="8280920" cy="584775"/>
          </a:xfrm>
          <a:prstGeom prst="rect">
            <a:avLst/>
          </a:prstGeom>
          <a:noFill/>
        </p:spPr>
        <p:txBody>
          <a:bodyPr wrap="square" rtlCol="0">
            <a:spAutoFit/>
          </a:bodyPr>
          <a:lstStyle/>
          <a:p>
            <a:r>
              <a:rPr lang="it-IT" sz="3200" b="1" dirty="0" smtClean="0">
                <a:latin typeface="+mj-lt"/>
              </a:rPr>
              <a:t>CLINICA:CLASSIFICAZIONE </a:t>
            </a:r>
            <a:r>
              <a:rPr lang="it-IT" sz="3200" b="1" dirty="0" err="1" smtClean="0">
                <a:latin typeface="+mj-lt"/>
              </a:rPr>
              <a:t>DI</a:t>
            </a:r>
            <a:r>
              <a:rPr lang="it-IT" sz="3200" b="1" dirty="0" smtClean="0">
                <a:latin typeface="+mj-lt"/>
              </a:rPr>
              <a:t> HARROLD WALKER</a:t>
            </a:r>
            <a:endParaRPr lang="it-IT" sz="3200" b="1" dirty="0">
              <a:latin typeface="+mj-lt"/>
            </a:endParaRPr>
          </a:p>
        </p:txBody>
      </p:sp>
      <p:sp>
        <p:nvSpPr>
          <p:cNvPr id="10" name="Text Box 3"/>
          <p:cNvSpPr txBox="1">
            <a:spLocks noChangeArrowheads="1"/>
          </p:cNvSpPr>
          <p:nvPr/>
        </p:nvSpPr>
        <p:spPr bwMode="auto">
          <a:xfrm>
            <a:off x="611560" y="2708920"/>
            <a:ext cx="7712075" cy="3081337"/>
          </a:xfrm>
          <a:prstGeom prst="rect">
            <a:avLst/>
          </a:prstGeom>
          <a:noFill/>
          <a:ln w="9525">
            <a:noFill/>
            <a:miter lim="800000"/>
            <a:headEnd/>
            <a:tailEnd/>
          </a:ln>
          <a:effectLst/>
        </p:spPr>
        <p:txBody>
          <a:bodyPr>
            <a:spAutoFit/>
          </a:bodyPr>
          <a:lstStyle/>
          <a:p>
            <a:pPr marL="609600" indent="-609600">
              <a:buFontTx/>
              <a:buAutoNum type="romanUcPeriod"/>
              <a:defRPr/>
            </a:pPr>
            <a:r>
              <a:rPr lang="it-IT" sz="2800" i="1" dirty="0">
                <a:latin typeface="+mj-lt"/>
              </a:rPr>
              <a:t>Semplici atteggiamenti viziati, correggibili manualmente con ottimi risultati</a:t>
            </a:r>
          </a:p>
          <a:p>
            <a:pPr marL="609600" indent="-609600">
              <a:buFontTx/>
              <a:buAutoNum type="romanUcPeriod"/>
              <a:defRPr/>
            </a:pPr>
            <a:r>
              <a:rPr lang="it-IT" sz="2800" i="1" dirty="0">
                <a:latin typeface="+mj-lt"/>
              </a:rPr>
              <a:t>La deformità è bene evidente nei suoi componenti: la correzione passiva manuale è difficoltosa ma possibile, la prognosi è fausta</a:t>
            </a:r>
          </a:p>
          <a:p>
            <a:pPr marL="609600" indent="-609600">
              <a:buFontTx/>
              <a:buAutoNum type="romanUcPeriod"/>
              <a:defRPr/>
            </a:pPr>
            <a:r>
              <a:rPr lang="it-IT" sz="2800" i="1" dirty="0">
                <a:latin typeface="+mj-lt"/>
              </a:rPr>
              <a:t>La deformità è molto resistente, correzione manuale impossibile: prognosi più severa</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DIAGNOSI POSTNATALE</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539552" y="1628800"/>
            <a:ext cx="8280920" cy="584775"/>
          </a:xfrm>
          <a:prstGeom prst="rect">
            <a:avLst/>
          </a:prstGeom>
          <a:noFill/>
        </p:spPr>
        <p:txBody>
          <a:bodyPr wrap="square" rtlCol="0">
            <a:spAutoFit/>
          </a:bodyPr>
          <a:lstStyle/>
          <a:p>
            <a:r>
              <a:rPr lang="it-IT" sz="3200" b="1" dirty="0" smtClean="0">
                <a:latin typeface="+mj-lt"/>
              </a:rPr>
              <a:t>CLINICA:CLASSIFICAZIONE </a:t>
            </a:r>
            <a:r>
              <a:rPr lang="it-IT" sz="3200" b="1" dirty="0" err="1" smtClean="0">
                <a:latin typeface="+mj-lt"/>
              </a:rPr>
              <a:t>DI</a:t>
            </a:r>
            <a:r>
              <a:rPr lang="it-IT" sz="3200" b="1" dirty="0" smtClean="0">
                <a:latin typeface="+mj-lt"/>
              </a:rPr>
              <a:t> CATTERAL-PIRANI</a:t>
            </a:r>
            <a:endParaRPr lang="it-IT" sz="3200" b="1" dirty="0">
              <a:latin typeface="+mj-lt"/>
            </a:endParaRPr>
          </a:p>
        </p:txBody>
      </p:sp>
      <p:sp>
        <p:nvSpPr>
          <p:cNvPr id="10" name="Text Box 3"/>
          <p:cNvSpPr txBox="1">
            <a:spLocks noChangeArrowheads="1"/>
          </p:cNvSpPr>
          <p:nvPr/>
        </p:nvSpPr>
        <p:spPr bwMode="auto">
          <a:xfrm>
            <a:off x="611560" y="2708920"/>
            <a:ext cx="7712075" cy="523220"/>
          </a:xfrm>
          <a:prstGeom prst="rect">
            <a:avLst/>
          </a:prstGeom>
          <a:noFill/>
          <a:ln w="9525">
            <a:noFill/>
            <a:miter lim="800000"/>
            <a:headEnd/>
            <a:tailEnd/>
          </a:ln>
          <a:effectLst/>
        </p:spPr>
        <p:txBody>
          <a:bodyPr>
            <a:spAutoFit/>
          </a:bodyPr>
          <a:lstStyle/>
          <a:p>
            <a:pPr marL="609600" indent="-609600">
              <a:buFontTx/>
              <a:buAutoNum type="romanUcPeriod"/>
              <a:defRPr/>
            </a:pPr>
            <a:endParaRPr lang="it-IT" sz="2800" i="1" dirty="0">
              <a:latin typeface="+mj-lt"/>
            </a:endParaRPr>
          </a:p>
        </p:txBody>
      </p:sp>
      <p:sp>
        <p:nvSpPr>
          <p:cNvPr id="8" name="Text Box 7"/>
          <p:cNvSpPr txBox="1">
            <a:spLocks noChangeArrowheads="1"/>
          </p:cNvSpPr>
          <p:nvPr/>
        </p:nvSpPr>
        <p:spPr bwMode="auto">
          <a:xfrm>
            <a:off x="539750" y="2564904"/>
            <a:ext cx="8353425" cy="3257174"/>
          </a:xfrm>
          <a:prstGeom prst="rect">
            <a:avLst/>
          </a:prstGeom>
          <a:solidFill>
            <a:schemeClr val="bg1"/>
          </a:solidFill>
          <a:ln w="57150">
            <a:noFill/>
            <a:miter lim="800000"/>
            <a:headEnd/>
            <a:tailEnd/>
          </a:ln>
          <a:effectLst/>
        </p:spPr>
        <p:txBody>
          <a:bodyPr>
            <a:spAutoFit/>
          </a:bodyPr>
          <a:lstStyle/>
          <a:p>
            <a:pPr>
              <a:lnSpc>
                <a:spcPct val="150000"/>
              </a:lnSpc>
              <a:buFont typeface="Arial" pitchFamily="34" charset="0"/>
              <a:buChar char="•"/>
              <a:defRPr/>
            </a:pPr>
            <a:r>
              <a:rPr lang="it-IT" sz="2800" b="1" dirty="0" smtClean="0">
                <a:latin typeface="+mj-lt"/>
              </a:rPr>
              <a:t>CURVATURA DEL MARGINE LATERALE, </a:t>
            </a:r>
          </a:p>
          <a:p>
            <a:pPr>
              <a:lnSpc>
                <a:spcPct val="150000"/>
              </a:lnSpc>
              <a:buFont typeface="Arial" pitchFamily="34" charset="0"/>
              <a:buChar char="•"/>
              <a:defRPr/>
            </a:pPr>
            <a:r>
              <a:rPr lang="it-IT" sz="2800" b="1" dirty="0" smtClean="0">
                <a:latin typeface="+mj-lt"/>
              </a:rPr>
              <a:t>PIEGA CUTANEA MEDIALE</a:t>
            </a:r>
          </a:p>
          <a:p>
            <a:pPr>
              <a:lnSpc>
                <a:spcPct val="150000"/>
              </a:lnSpc>
              <a:buFont typeface="Arial" pitchFamily="34" charset="0"/>
              <a:buChar char="•"/>
              <a:defRPr/>
            </a:pPr>
            <a:r>
              <a:rPr lang="it-IT" sz="2800" b="1" dirty="0" smtClean="0">
                <a:latin typeface="+mj-lt"/>
              </a:rPr>
              <a:t>PIEGATURA CUTANEA DEL RETROPIEDE</a:t>
            </a:r>
          </a:p>
          <a:p>
            <a:pPr>
              <a:lnSpc>
                <a:spcPct val="150000"/>
              </a:lnSpc>
              <a:buFont typeface="Arial" pitchFamily="34" charset="0"/>
              <a:buChar char="•"/>
              <a:defRPr/>
            </a:pPr>
            <a:r>
              <a:rPr lang="it-IT" sz="2800" b="1" dirty="0" smtClean="0">
                <a:latin typeface="+mj-lt"/>
              </a:rPr>
              <a:t>PIEDE EQUINO RIGIDO</a:t>
            </a:r>
          </a:p>
          <a:p>
            <a:pPr>
              <a:lnSpc>
                <a:spcPct val="150000"/>
              </a:lnSpc>
              <a:buFont typeface="Arial" pitchFamily="34" charset="0"/>
              <a:buChar char="•"/>
              <a:defRPr/>
            </a:pPr>
            <a:r>
              <a:rPr lang="it-IT" sz="2800" b="1" dirty="0" smtClean="0">
                <a:latin typeface="+mj-lt"/>
              </a:rPr>
              <a:t>CALCAGNO VUOTO</a:t>
            </a:r>
            <a:endParaRPr lang="it-IT" sz="2800" b="1" dirty="0">
              <a:latin typeface="+mj-lt"/>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DIAGNOSI POSTNATALE</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CasellaDiTesto 6"/>
          <p:cNvSpPr txBox="1"/>
          <p:nvPr/>
        </p:nvSpPr>
        <p:spPr>
          <a:xfrm>
            <a:off x="539552" y="1628800"/>
            <a:ext cx="8280920" cy="584775"/>
          </a:xfrm>
          <a:prstGeom prst="rect">
            <a:avLst/>
          </a:prstGeom>
          <a:noFill/>
        </p:spPr>
        <p:txBody>
          <a:bodyPr wrap="square" rtlCol="0">
            <a:spAutoFit/>
          </a:bodyPr>
          <a:lstStyle/>
          <a:p>
            <a:pPr algn="ctr"/>
            <a:r>
              <a:rPr lang="it-IT" sz="3200" b="1" dirty="0" smtClean="0">
                <a:latin typeface="+mj-lt"/>
              </a:rPr>
              <a:t>RADIOGRAFIA</a:t>
            </a:r>
            <a:endParaRPr lang="it-IT" sz="3200" b="1" dirty="0">
              <a:latin typeface="+mj-lt"/>
            </a:endParaRPr>
          </a:p>
        </p:txBody>
      </p:sp>
      <p:pic>
        <p:nvPicPr>
          <p:cNvPr id="8" name="Picture 8" descr="Radiographie de pied bot"/>
          <p:cNvPicPr>
            <a:picLocks noChangeAspect="1" noChangeArrowheads="1"/>
          </p:cNvPicPr>
          <p:nvPr/>
        </p:nvPicPr>
        <p:blipFill>
          <a:blip r:embed="rId4" cstate="print"/>
          <a:srcRect/>
          <a:stretch>
            <a:fillRect/>
          </a:stretch>
        </p:blipFill>
        <p:spPr bwMode="auto">
          <a:xfrm>
            <a:off x="2411760" y="2348880"/>
            <a:ext cx="4639409" cy="374459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TERAPIA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graphicFrame>
        <p:nvGraphicFramePr>
          <p:cNvPr id="7" name="Diagramma 6"/>
          <p:cNvGraphicFramePr/>
          <p:nvPr/>
        </p:nvGraphicFramePr>
        <p:xfrm>
          <a:off x="1403648" y="191683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7171"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7172"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57200" y="274638"/>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DEFINIZIONE</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8" name="Segnaposto contenuto 2"/>
          <p:cNvSpPr txBox="1">
            <a:spLocks/>
          </p:cNvSpPr>
          <p:nvPr/>
        </p:nvSpPr>
        <p:spPr bwMode="auto">
          <a:xfrm>
            <a:off x="457200" y="2428868"/>
            <a:ext cx="8229600" cy="36972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it-IT" sz="3200" b="1" i="1" dirty="0"/>
          </a:p>
        </p:txBody>
      </p:sp>
      <p:sp>
        <p:nvSpPr>
          <p:cNvPr id="7" name="Rettangolo 6"/>
          <p:cNvSpPr/>
          <p:nvPr/>
        </p:nvSpPr>
        <p:spPr>
          <a:xfrm>
            <a:off x="683568" y="2132856"/>
            <a:ext cx="7632848" cy="2677656"/>
          </a:xfrm>
          <a:prstGeom prst="rect">
            <a:avLst/>
          </a:prstGeom>
        </p:spPr>
        <p:txBody>
          <a:bodyPr wrap="square">
            <a:spAutoFit/>
          </a:bodyPr>
          <a:lstStyle/>
          <a:p>
            <a:pPr>
              <a:defRPr/>
            </a:pPr>
            <a:r>
              <a:rPr lang="it-IT" sz="2800" b="1" i="1" dirty="0" smtClean="0">
                <a:latin typeface="+mj-lt"/>
              </a:rPr>
              <a:t>“DEFORMITÀ COMPLESSA, GIÀ PRESENTE ALLA NASCITA, CARATTERIZZATA DA UN ATTEGGIAMENTO VIZIATO PERMANENTE DEL PIEDE RISPETTO ALLA GAMBA, TALE CHE IL CONTATTO DEL PIEDE CON IL SUOLO NON AVVIENE PIÙ NEI PUNTI </a:t>
            </a:r>
            <a:r>
              <a:rPr lang="it-IT" sz="2800" b="1" i="1" dirty="0" err="1" smtClean="0">
                <a:latin typeface="+mj-lt"/>
              </a:rPr>
              <a:t>DI</a:t>
            </a:r>
            <a:r>
              <a:rPr lang="it-IT" sz="2800" b="1" i="1" dirty="0" smtClean="0">
                <a:latin typeface="+mj-lt"/>
              </a:rPr>
              <a:t> APPOGGIO NORMALI”</a:t>
            </a:r>
            <a:endParaRPr lang="it-IT" sz="2800" b="1" i="1" dirty="0">
              <a:latin typeface="+mj-lt"/>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TERAPIA INCRUENTA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7" name="Picture 3" descr="Gesso"/>
          <p:cNvPicPr>
            <a:picLocks noChangeAspect="1" noChangeArrowheads="1"/>
          </p:cNvPicPr>
          <p:nvPr/>
        </p:nvPicPr>
        <p:blipFill>
          <a:blip r:embed="rId4" cstate="print"/>
          <a:srcRect/>
          <a:stretch>
            <a:fillRect/>
          </a:stretch>
        </p:blipFill>
        <p:spPr bwMode="auto">
          <a:xfrm>
            <a:off x="2627784" y="2276872"/>
            <a:ext cx="3817937" cy="3600450"/>
          </a:xfrm>
          <a:prstGeom prst="rect">
            <a:avLst/>
          </a:prstGeom>
          <a:noFill/>
          <a:ln w="57150">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TERAPIA INCRUENTA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8" name="CasellaDiTesto 7"/>
          <p:cNvSpPr txBox="1"/>
          <p:nvPr/>
        </p:nvSpPr>
        <p:spPr>
          <a:xfrm>
            <a:off x="2123728" y="1700808"/>
            <a:ext cx="5688632" cy="523220"/>
          </a:xfrm>
          <a:prstGeom prst="rect">
            <a:avLst/>
          </a:prstGeom>
          <a:noFill/>
        </p:spPr>
        <p:txBody>
          <a:bodyPr wrap="square" rtlCol="0">
            <a:spAutoFit/>
          </a:bodyPr>
          <a:lstStyle/>
          <a:p>
            <a:r>
              <a:rPr lang="it-IT" sz="2800" b="1" dirty="0" smtClean="0">
                <a:latin typeface="+mj-lt"/>
              </a:rPr>
              <a:t>METODO SECONDO PONSETI</a:t>
            </a:r>
            <a:endParaRPr lang="it-IT" sz="2800" b="1" dirty="0">
              <a:latin typeface="+mj-lt"/>
            </a:endParaRPr>
          </a:p>
        </p:txBody>
      </p:sp>
      <p:pic>
        <p:nvPicPr>
          <p:cNvPr id="15" name="Immagine 14" descr="i-ponseti_lg.jpg"/>
          <p:cNvPicPr>
            <a:picLocks noChangeAspect="1"/>
          </p:cNvPicPr>
          <p:nvPr/>
        </p:nvPicPr>
        <p:blipFill>
          <a:blip r:embed="rId4" cstate="print"/>
          <a:stretch>
            <a:fillRect/>
          </a:stretch>
        </p:blipFill>
        <p:spPr>
          <a:xfrm>
            <a:off x="1187624" y="2276872"/>
            <a:ext cx="6654962" cy="4104456"/>
          </a:xfrm>
          <a:prstGeom prst="rect">
            <a:avLst/>
          </a:prstGeom>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4"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TERAPIA INCRUENTA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8" name="CasellaDiTesto 7"/>
          <p:cNvSpPr txBox="1"/>
          <p:nvPr/>
        </p:nvSpPr>
        <p:spPr>
          <a:xfrm>
            <a:off x="2123728" y="1412776"/>
            <a:ext cx="5688632" cy="523220"/>
          </a:xfrm>
          <a:prstGeom prst="rect">
            <a:avLst/>
          </a:prstGeom>
          <a:noFill/>
        </p:spPr>
        <p:txBody>
          <a:bodyPr wrap="square" rtlCol="0">
            <a:spAutoFit/>
          </a:bodyPr>
          <a:lstStyle/>
          <a:p>
            <a:r>
              <a:rPr lang="it-IT" sz="2800" b="1" dirty="0" smtClean="0">
                <a:latin typeface="+mj-lt"/>
              </a:rPr>
              <a:t>METODO SECONDO PONSETI</a:t>
            </a:r>
            <a:endParaRPr lang="it-IT" sz="2800" b="1" dirty="0">
              <a:latin typeface="+mj-lt"/>
            </a:endParaRPr>
          </a:p>
        </p:txBody>
      </p:sp>
      <p:pic>
        <p:nvPicPr>
          <p:cNvPr id="10" name="Filmato.wmv">
            <a:hlinkClick r:id="" action="ppaction://media"/>
          </p:cNvPr>
          <p:cNvPicPr>
            <a:picLocks noRot="1" noChangeAspect="1"/>
          </p:cNvPicPr>
          <p:nvPr>
            <a:videoFile r:link="rId1"/>
          </p:nvPr>
        </p:nvPicPr>
        <p:blipFill>
          <a:blip r:embed="rId5" cstate="print"/>
          <a:stretch>
            <a:fillRect/>
          </a:stretch>
        </p:blipFill>
        <p:spPr>
          <a:xfrm>
            <a:off x="1524000" y="1881336"/>
            <a:ext cx="6096000" cy="4572000"/>
          </a:xfrm>
          <a:prstGeom prst="rect">
            <a:avLst/>
          </a:prstGeom>
        </p:spPr>
      </p:pic>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0"/>
                                        </p:tgtEl>
                                      </p:cBhvr>
                                    </p:cmd>
                                  </p:childTnLst>
                                </p:cTn>
                              </p:par>
                            </p:childTnLst>
                          </p:cTn>
                        </p:par>
                      </p:childTnLst>
                    </p:cTn>
                  </p:par>
                </p:childTnLst>
              </p:cTn>
              <p:nextCondLst>
                <p:cond evt="onClick" delay="0">
                  <p:tgtEl>
                    <p:spTgt spid="10"/>
                  </p:tgtEl>
                </p:cond>
              </p:nextCondLst>
            </p:seq>
            <p:video>
              <p:cMediaNode>
                <p:cTn id="7" fill="hold" display="0">
                  <p:stCondLst>
                    <p:cond delay="indefinite"/>
                  </p:stCondLst>
                  <p:endCondLst>
                    <p:cond evt="onNext" delay="0">
                      <p:tgtEl>
                        <p:sldTgt/>
                      </p:tgtEl>
                    </p:cond>
                    <p:cond evt="onPrev" delay="0">
                      <p:tgtEl>
                        <p:sldTgt/>
                      </p:tgtEl>
                    </p:cond>
                  </p:endCondLst>
                </p:cTn>
                <p:tgtEl>
                  <p:spTgt spid="10"/>
                </p:tgtEl>
              </p:cMediaNode>
            </p:vide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TERAPIA INCRUENTA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8" name="CasellaDiTesto 7"/>
          <p:cNvSpPr txBox="1"/>
          <p:nvPr/>
        </p:nvSpPr>
        <p:spPr>
          <a:xfrm>
            <a:off x="2123728" y="1700808"/>
            <a:ext cx="5688632" cy="523220"/>
          </a:xfrm>
          <a:prstGeom prst="rect">
            <a:avLst/>
          </a:prstGeom>
          <a:noFill/>
        </p:spPr>
        <p:txBody>
          <a:bodyPr wrap="square" rtlCol="0">
            <a:spAutoFit/>
          </a:bodyPr>
          <a:lstStyle/>
          <a:p>
            <a:r>
              <a:rPr lang="it-IT" sz="2800" b="1" dirty="0" smtClean="0">
                <a:latin typeface="+mj-lt"/>
              </a:rPr>
              <a:t>METODO SECONDO PONSETI</a:t>
            </a:r>
            <a:endParaRPr lang="it-IT" sz="2800" b="1" dirty="0">
              <a:latin typeface="+mj-lt"/>
            </a:endParaRPr>
          </a:p>
        </p:txBody>
      </p:sp>
      <p:pic>
        <p:nvPicPr>
          <p:cNvPr id="7" name="Picture 2" descr="DSCN1113"/>
          <p:cNvPicPr>
            <a:picLocks noChangeAspect="1" noChangeArrowheads="1"/>
          </p:cNvPicPr>
          <p:nvPr/>
        </p:nvPicPr>
        <p:blipFill>
          <a:blip r:embed="rId4" cstate="print"/>
          <a:srcRect/>
          <a:stretch>
            <a:fillRect/>
          </a:stretch>
        </p:blipFill>
        <p:spPr bwMode="auto">
          <a:xfrm>
            <a:off x="467544" y="2276872"/>
            <a:ext cx="3048000" cy="1924050"/>
          </a:xfrm>
          <a:prstGeom prst="rect">
            <a:avLst/>
          </a:prstGeom>
          <a:noFill/>
          <a:ln w="9525">
            <a:noFill/>
            <a:miter lim="800000"/>
            <a:headEnd/>
            <a:tailEnd/>
          </a:ln>
        </p:spPr>
      </p:pic>
      <p:pic>
        <p:nvPicPr>
          <p:cNvPr id="9" name="Picture 4" descr="DSCN1114"/>
          <p:cNvPicPr>
            <a:picLocks noChangeAspect="1" noChangeArrowheads="1"/>
          </p:cNvPicPr>
          <p:nvPr/>
        </p:nvPicPr>
        <p:blipFill>
          <a:blip r:embed="rId5" cstate="print"/>
          <a:srcRect/>
          <a:stretch>
            <a:fillRect/>
          </a:stretch>
        </p:blipFill>
        <p:spPr bwMode="auto">
          <a:xfrm>
            <a:off x="5364088" y="2276872"/>
            <a:ext cx="2898304" cy="1932203"/>
          </a:xfrm>
          <a:prstGeom prst="rect">
            <a:avLst/>
          </a:prstGeom>
          <a:noFill/>
          <a:ln w="9525">
            <a:noFill/>
            <a:miter lim="800000"/>
            <a:headEnd/>
            <a:tailEnd/>
          </a:ln>
        </p:spPr>
      </p:pic>
      <p:pic>
        <p:nvPicPr>
          <p:cNvPr id="10" name="Picture 5" descr="DSCN1115"/>
          <p:cNvPicPr>
            <a:picLocks noChangeAspect="1" noChangeArrowheads="1"/>
          </p:cNvPicPr>
          <p:nvPr/>
        </p:nvPicPr>
        <p:blipFill>
          <a:blip r:embed="rId6" cstate="print"/>
          <a:srcRect/>
          <a:stretch>
            <a:fillRect/>
          </a:stretch>
        </p:blipFill>
        <p:spPr bwMode="auto">
          <a:xfrm>
            <a:off x="2931742" y="4437112"/>
            <a:ext cx="3338395" cy="187220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TERAPIA INCRUENTA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8" name="CasellaDiTesto 7"/>
          <p:cNvSpPr txBox="1"/>
          <p:nvPr/>
        </p:nvSpPr>
        <p:spPr>
          <a:xfrm>
            <a:off x="2123728" y="1700808"/>
            <a:ext cx="5688632" cy="523220"/>
          </a:xfrm>
          <a:prstGeom prst="rect">
            <a:avLst/>
          </a:prstGeom>
          <a:noFill/>
        </p:spPr>
        <p:txBody>
          <a:bodyPr wrap="square" rtlCol="0">
            <a:spAutoFit/>
          </a:bodyPr>
          <a:lstStyle/>
          <a:p>
            <a:r>
              <a:rPr lang="it-IT" sz="2800" b="1" dirty="0" smtClean="0">
                <a:latin typeface="+mj-lt"/>
              </a:rPr>
              <a:t>METODO SECONDO PONSETI</a:t>
            </a:r>
            <a:endParaRPr lang="it-IT" sz="2800" b="1" dirty="0">
              <a:latin typeface="+mj-lt"/>
            </a:endParaRPr>
          </a:p>
        </p:txBody>
      </p:sp>
      <p:pic>
        <p:nvPicPr>
          <p:cNvPr id="11" name="Picture 13" descr="Ponseti Perc TAL- The tenotomy"/>
          <p:cNvPicPr>
            <a:picLocks noChangeAspect="1" noChangeArrowheads="1"/>
          </p:cNvPicPr>
          <p:nvPr/>
        </p:nvPicPr>
        <p:blipFill>
          <a:blip r:embed="rId4" cstate="print">
            <a:lum bright="24000"/>
          </a:blip>
          <a:srcRect/>
          <a:stretch>
            <a:fillRect/>
          </a:stretch>
        </p:blipFill>
        <p:spPr bwMode="auto">
          <a:xfrm>
            <a:off x="34925" y="2255357"/>
            <a:ext cx="3889003" cy="4153382"/>
          </a:xfrm>
          <a:prstGeom prst="rect">
            <a:avLst/>
          </a:prstGeom>
          <a:noFill/>
          <a:ln w="9525">
            <a:noFill/>
            <a:miter lim="800000"/>
            <a:headEnd/>
            <a:tailEnd/>
          </a:ln>
        </p:spPr>
      </p:pic>
      <p:pic>
        <p:nvPicPr>
          <p:cNvPr id="13" name="Picture 14" descr="Ponseti Perc TAL- final cast AP 2"/>
          <p:cNvPicPr>
            <a:picLocks noChangeAspect="1" noChangeArrowheads="1"/>
          </p:cNvPicPr>
          <p:nvPr/>
        </p:nvPicPr>
        <p:blipFill>
          <a:blip r:embed="rId5" cstate="print">
            <a:lum bright="24000"/>
          </a:blip>
          <a:srcRect/>
          <a:stretch>
            <a:fillRect/>
          </a:stretch>
        </p:blipFill>
        <p:spPr bwMode="auto">
          <a:xfrm>
            <a:off x="5292081" y="2207605"/>
            <a:ext cx="3600400" cy="424558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TERAPIA INCRUENTA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8" name="CasellaDiTesto 7"/>
          <p:cNvSpPr txBox="1"/>
          <p:nvPr/>
        </p:nvSpPr>
        <p:spPr>
          <a:xfrm>
            <a:off x="0" y="1700808"/>
            <a:ext cx="9144000" cy="523220"/>
          </a:xfrm>
          <a:prstGeom prst="rect">
            <a:avLst/>
          </a:prstGeom>
          <a:noFill/>
        </p:spPr>
        <p:txBody>
          <a:bodyPr wrap="square" rtlCol="0">
            <a:spAutoFit/>
          </a:bodyPr>
          <a:lstStyle/>
          <a:p>
            <a:r>
              <a:rPr lang="it-IT" sz="2800" b="1" dirty="0" smtClean="0">
                <a:latin typeface="+mj-lt"/>
              </a:rPr>
              <a:t>METODO SECONDO PONSETI:TUTORE </a:t>
            </a:r>
            <a:r>
              <a:rPr lang="it-IT" sz="2800" b="1" dirty="0" err="1" smtClean="0">
                <a:latin typeface="+mj-lt"/>
              </a:rPr>
              <a:t>DI</a:t>
            </a:r>
            <a:r>
              <a:rPr lang="it-IT" sz="2800" b="1" dirty="0" smtClean="0">
                <a:latin typeface="+mj-lt"/>
              </a:rPr>
              <a:t> DENIS BROWNE</a:t>
            </a:r>
            <a:endParaRPr lang="it-IT" sz="2800" b="1" dirty="0">
              <a:latin typeface="+mj-lt"/>
            </a:endParaRPr>
          </a:p>
        </p:txBody>
      </p:sp>
      <p:pic>
        <p:nvPicPr>
          <p:cNvPr id="10" name="Immagine 9" descr="tutore di denis browne.jpg"/>
          <p:cNvPicPr>
            <a:picLocks noChangeAspect="1"/>
          </p:cNvPicPr>
          <p:nvPr/>
        </p:nvPicPr>
        <p:blipFill>
          <a:blip r:embed="rId4" cstate="print"/>
          <a:stretch>
            <a:fillRect/>
          </a:stretch>
        </p:blipFill>
        <p:spPr>
          <a:xfrm>
            <a:off x="1675178" y="2348880"/>
            <a:ext cx="5705134" cy="4053448"/>
          </a:xfrm>
          <a:prstGeom prst="rect">
            <a:avLst/>
          </a:prstGeom>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TERAPIA INCRUENTA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8" name="CasellaDiTesto 7"/>
          <p:cNvSpPr txBox="1"/>
          <p:nvPr/>
        </p:nvSpPr>
        <p:spPr>
          <a:xfrm>
            <a:off x="1332656" y="1700808"/>
            <a:ext cx="9144000" cy="523220"/>
          </a:xfrm>
          <a:prstGeom prst="rect">
            <a:avLst/>
          </a:prstGeom>
          <a:noFill/>
        </p:spPr>
        <p:txBody>
          <a:bodyPr wrap="square" rtlCol="0">
            <a:spAutoFit/>
          </a:bodyPr>
          <a:lstStyle/>
          <a:p>
            <a:r>
              <a:rPr lang="it-IT" sz="2800" b="1" dirty="0" smtClean="0">
                <a:latin typeface="+mj-lt"/>
              </a:rPr>
              <a:t>METODO SECONDO PONSETI:COMPLIANZE</a:t>
            </a:r>
            <a:endParaRPr lang="it-IT" sz="2800" b="1" dirty="0">
              <a:latin typeface="+mj-lt"/>
            </a:endParaRPr>
          </a:p>
        </p:txBody>
      </p:sp>
      <p:pic>
        <p:nvPicPr>
          <p:cNvPr id="9" name="Picture 9" descr="DSCN2904"/>
          <p:cNvPicPr>
            <a:picLocks noChangeAspect="1" noChangeArrowheads="1"/>
          </p:cNvPicPr>
          <p:nvPr/>
        </p:nvPicPr>
        <p:blipFill>
          <a:blip r:embed="rId4" cstate="print"/>
          <a:srcRect/>
          <a:stretch>
            <a:fillRect/>
          </a:stretch>
        </p:blipFill>
        <p:spPr bwMode="auto">
          <a:xfrm>
            <a:off x="4427984" y="3068960"/>
            <a:ext cx="4472006" cy="2972097"/>
          </a:xfrm>
          <a:prstGeom prst="rect">
            <a:avLst/>
          </a:prstGeom>
          <a:noFill/>
          <a:ln w="9525">
            <a:noFill/>
            <a:miter lim="800000"/>
            <a:headEnd/>
            <a:tailEnd/>
          </a:ln>
        </p:spPr>
      </p:pic>
      <p:pic>
        <p:nvPicPr>
          <p:cNvPr id="10" name="Picture 15" descr="11022007032"/>
          <p:cNvPicPr>
            <a:picLocks noChangeAspect="1" noChangeArrowheads="1"/>
          </p:cNvPicPr>
          <p:nvPr/>
        </p:nvPicPr>
        <p:blipFill>
          <a:blip r:embed="rId5" cstate="print"/>
          <a:srcRect/>
          <a:stretch>
            <a:fillRect/>
          </a:stretch>
        </p:blipFill>
        <p:spPr bwMode="auto">
          <a:xfrm>
            <a:off x="539552" y="3068960"/>
            <a:ext cx="3537392" cy="302433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TERAPIA CRUENTA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8" name="Immagine 7" descr="tenotomia.jpg"/>
          <p:cNvPicPr>
            <a:picLocks noChangeAspect="1"/>
          </p:cNvPicPr>
          <p:nvPr/>
        </p:nvPicPr>
        <p:blipFill>
          <a:blip r:embed="rId4" cstate="print"/>
          <a:stretch>
            <a:fillRect/>
          </a:stretch>
        </p:blipFill>
        <p:spPr>
          <a:xfrm>
            <a:off x="5949842" y="3246065"/>
            <a:ext cx="3158662" cy="3279279"/>
          </a:xfrm>
          <a:prstGeom prst="rect">
            <a:avLst/>
          </a:prstGeom>
        </p:spPr>
      </p:pic>
      <p:sp>
        <p:nvSpPr>
          <p:cNvPr id="9" name="Rettangolo 8"/>
          <p:cNvSpPr/>
          <p:nvPr/>
        </p:nvSpPr>
        <p:spPr>
          <a:xfrm>
            <a:off x="1187624" y="1916832"/>
            <a:ext cx="6624736" cy="3785652"/>
          </a:xfrm>
          <a:prstGeom prst="rect">
            <a:avLst/>
          </a:prstGeom>
        </p:spPr>
        <p:txBody>
          <a:bodyPr wrap="square">
            <a:spAutoFit/>
          </a:bodyPr>
          <a:lstStyle/>
          <a:p>
            <a:pPr marL="342900" indent="-342900">
              <a:buFontTx/>
              <a:buChar char="•"/>
              <a:defRPr/>
            </a:pPr>
            <a:r>
              <a:rPr lang="it-IT" sz="2400" b="1" dirty="0" smtClean="0">
                <a:latin typeface="+mj-lt"/>
              </a:rPr>
              <a:t>CAPSULOTOMIE ED ALLUNGAMENTI TENDINEI POSTERIORI E A VOLTE  MEDIALI A CUI SEGUONO APPARECCHI GESSATI PER STABILIZZARE LA CORREZIONE:</a:t>
            </a:r>
          </a:p>
          <a:p>
            <a:pPr marL="342900" indent="-342900">
              <a:buFontTx/>
              <a:buAutoNum type="arabicPeriod"/>
              <a:defRPr/>
            </a:pPr>
            <a:r>
              <a:rPr lang="it-IT" sz="2400" b="1" dirty="0" smtClean="0">
                <a:latin typeface="+mj-lt"/>
              </a:rPr>
              <a:t> LISI POSTERIORE</a:t>
            </a:r>
          </a:p>
          <a:p>
            <a:pPr marL="342900" indent="-342900">
              <a:buFontTx/>
              <a:buAutoNum type="arabicPeriod"/>
              <a:defRPr/>
            </a:pPr>
            <a:r>
              <a:rPr lang="it-IT" sz="2400" b="1" dirty="0" smtClean="0">
                <a:latin typeface="+mj-lt"/>
              </a:rPr>
              <a:t> LISI POSTERO-MEDIALE SEC. TURCO</a:t>
            </a:r>
          </a:p>
          <a:p>
            <a:pPr marL="342900" indent="-342900">
              <a:buFontTx/>
              <a:buAutoNum type="arabicPeriod"/>
              <a:defRPr/>
            </a:pPr>
            <a:r>
              <a:rPr lang="it-IT" sz="2400" b="1" dirty="0" smtClean="0">
                <a:latin typeface="+mj-lt"/>
              </a:rPr>
              <a:t> LISI POSTERO-MEDIALE SEC. CODIVILLA</a:t>
            </a:r>
          </a:p>
          <a:p>
            <a:pPr marL="342900" indent="-342900">
              <a:buFontTx/>
              <a:buAutoNum type="arabicPeriod"/>
              <a:defRPr/>
            </a:pPr>
            <a:r>
              <a:rPr lang="it-IT" sz="2400" b="1" dirty="0" smtClean="0">
                <a:latin typeface="+mj-lt"/>
              </a:rPr>
              <a:t> LISI COMPLETA SOTTO-ASTRAGALICA:</a:t>
            </a:r>
          </a:p>
          <a:p>
            <a:pPr marL="342900" indent="-342900">
              <a:defRPr/>
            </a:pPr>
            <a:r>
              <a:rPr lang="it-IT" sz="2400" b="1" dirty="0" smtClean="0">
                <a:latin typeface="+mj-lt"/>
              </a:rPr>
              <a:t>             INCISIONE SEC. CINCINNATI</a:t>
            </a:r>
          </a:p>
          <a:p>
            <a:pPr marL="342900" indent="-342900">
              <a:defRPr/>
            </a:pPr>
            <a:r>
              <a:rPr lang="it-IT" sz="2400" b="1" dirty="0" smtClean="0">
                <a:latin typeface="+mj-lt"/>
              </a:rPr>
              <a:t>             INCISIONE MEDIALE + POSTERO-LATERALE</a:t>
            </a:r>
            <a:endParaRPr lang="it-IT" sz="2400" b="1" dirty="0">
              <a:latin typeface="+mj-lt"/>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PROGNOSI</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Text Box 8"/>
          <p:cNvSpPr txBox="1">
            <a:spLocks noChangeArrowheads="1"/>
          </p:cNvSpPr>
          <p:nvPr/>
        </p:nvSpPr>
        <p:spPr bwMode="auto">
          <a:xfrm>
            <a:off x="0" y="2205038"/>
            <a:ext cx="9144000" cy="2308324"/>
          </a:xfrm>
          <a:prstGeom prst="rect">
            <a:avLst/>
          </a:prstGeom>
          <a:solidFill>
            <a:schemeClr val="bg1"/>
          </a:solidFill>
          <a:ln w="9525">
            <a:noFill/>
            <a:miter lim="800000"/>
            <a:headEnd/>
            <a:tailEnd/>
          </a:ln>
        </p:spPr>
        <p:txBody>
          <a:bodyPr>
            <a:spAutoFit/>
          </a:bodyPr>
          <a:lstStyle/>
          <a:p>
            <a:pPr marL="342900" indent="-342900">
              <a:buFontTx/>
              <a:buAutoNum type="arabicPeriod"/>
            </a:pPr>
            <a:r>
              <a:rPr lang="it-IT" sz="3600" b="1" dirty="0" smtClean="0">
                <a:latin typeface="+mn-lt"/>
              </a:rPr>
              <a:t> PRECOCITÀ E RAZIONALITÀ DEL TRATTAMENTO</a:t>
            </a:r>
          </a:p>
          <a:p>
            <a:pPr marL="342900" indent="-342900">
              <a:buFontTx/>
              <a:buAutoNum type="arabicPeriod"/>
            </a:pPr>
            <a:r>
              <a:rPr lang="it-IT" sz="3600" b="1" dirty="0" smtClean="0">
                <a:latin typeface="+mn-lt"/>
              </a:rPr>
              <a:t> ENTITÀ DELLA DEFORMAZIONE </a:t>
            </a:r>
          </a:p>
          <a:p>
            <a:pPr marL="342900" indent="-342900"/>
            <a:r>
              <a:rPr lang="it-IT" sz="3600" b="1" dirty="0" smtClean="0">
                <a:latin typeface="+mn-lt"/>
              </a:rPr>
              <a:t>   INIZIALE</a:t>
            </a:r>
            <a:endParaRPr lang="it-IT" sz="3600" b="1" dirty="0">
              <a:latin typeface="+mn-lt"/>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PTC RECIDIVANTE</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Text Box 8"/>
          <p:cNvSpPr txBox="1">
            <a:spLocks noChangeArrowheads="1"/>
          </p:cNvSpPr>
          <p:nvPr/>
        </p:nvSpPr>
        <p:spPr bwMode="auto">
          <a:xfrm>
            <a:off x="0" y="2205038"/>
            <a:ext cx="9144000" cy="2554545"/>
          </a:xfrm>
          <a:prstGeom prst="rect">
            <a:avLst/>
          </a:prstGeom>
          <a:solidFill>
            <a:schemeClr val="bg1"/>
          </a:solidFill>
          <a:ln w="9525">
            <a:noFill/>
            <a:miter lim="800000"/>
            <a:headEnd/>
            <a:tailEnd/>
          </a:ln>
        </p:spPr>
        <p:txBody>
          <a:bodyPr>
            <a:spAutoFit/>
          </a:bodyPr>
          <a:lstStyle/>
          <a:p>
            <a:pPr marL="342900" indent="-342900"/>
            <a:r>
              <a:rPr lang="it-IT" sz="3200" b="1" u="sng" dirty="0" smtClean="0">
                <a:latin typeface="+mn-lt"/>
              </a:rPr>
              <a:t>ETA</a:t>
            </a:r>
            <a:r>
              <a:rPr lang="it-IT" sz="3200" b="1" dirty="0" smtClean="0">
                <a:latin typeface="+mn-lt"/>
              </a:rPr>
              <a:t>’: </a:t>
            </a:r>
            <a:r>
              <a:rPr lang="it-IT" sz="3200" dirty="0" smtClean="0">
                <a:latin typeface="+mn-lt"/>
              </a:rPr>
              <a:t>5-7 anni</a:t>
            </a:r>
          </a:p>
          <a:p>
            <a:pPr marL="342900" indent="-342900"/>
            <a:endParaRPr lang="it-IT" sz="3200" b="1" dirty="0" smtClean="0">
              <a:latin typeface="+mn-lt"/>
            </a:endParaRPr>
          </a:p>
          <a:p>
            <a:pPr marL="342900" indent="-342900"/>
            <a:r>
              <a:rPr lang="it-IT" sz="3200" b="1" u="sng" dirty="0" smtClean="0">
                <a:latin typeface="+mn-lt"/>
              </a:rPr>
              <a:t>CAUSE:</a:t>
            </a:r>
          </a:p>
          <a:p>
            <a:pPr marL="342900" indent="-342900"/>
            <a:r>
              <a:rPr lang="it-IT" sz="3200" b="1" dirty="0" smtClean="0">
                <a:latin typeface="+mn-lt"/>
              </a:rPr>
              <a:t>-</a:t>
            </a:r>
            <a:r>
              <a:rPr lang="it-IT" sz="3200" dirty="0" smtClean="0">
                <a:latin typeface="+mn-lt"/>
              </a:rPr>
              <a:t>trattamento inadeguato insufficiente</a:t>
            </a:r>
          </a:p>
          <a:p>
            <a:pPr marL="342900" indent="-342900"/>
            <a:r>
              <a:rPr lang="it-IT" sz="3200" dirty="0" smtClean="0">
                <a:latin typeface="+mn-lt"/>
              </a:rPr>
              <a:t>-mancata tutela</a:t>
            </a:r>
            <a:endParaRPr lang="it-IT" sz="3200" dirty="0">
              <a:latin typeface="+mn-l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NOMENCLATURA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9" name="Immagine 8" descr="varietà cliniche.jpg"/>
          <p:cNvPicPr>
            <a:picLocks noChangeAspect="1"/>
          </p:cNvPicPr>
          <p:nvPr/>
        </p:nvPicPr>
        <p:blipFill>
          <a:blip r:embed="rId4" cstate="print"/>
          <a:stretch>
            <a:fillRect/>
          </a:stretch>
        </p:blipFill>
        <p:spPr>
          <a:xfrm>
            <a:off x="2267744" y="1628774"/>
            <a:ext cx="4569293" cy="4824561"/>
          </a:xfrm>
          <a:prstGeom prst="rect">
            <a:avLst/>
          </a:prstGeom>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PTC RECIDIVANTE</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Text Box 8"/>
          <p:cNvSpPr txBox="1">
            <a:spLocks noChangeArrowheads="1"/>
          </p:cNvSpPr>
          <p:nvPr/>
        </p:nvSpPr>
        <p:spPr bwMode="auto">
          <a:xfrm>
            <a:off x="0" y="2492896"/>
            <a:ext cx="9144000" cy="1138773"/>
          </a:xfrm>
          <a:prstGeom prst="rect">
            <a:avLst/>
          </a:prstGeom>
          <a:solidFill>
            <a:schemeClr val="bg1"/>
          </a:solidFill>
          <a:ln w="9525">
            <a:noFill/>
            <a:miter lim="800000"/>
            <a:headEnd/>
            <a:tailEnd/>
          </a:ln>
        </p:spPr>
        <p:txBody>
          <a:bodyPr>
            <a:spAutoFit/>
          </a:bodyPr>
          <a:lstStyle/>
          <a:p>
            <a:pPr marL="342900" indent="-342900"/>
            <a:r>
              <a:rPr lang="it-IT" sz="3200" b="1" u="sng" dirty="0" smtClean="0">
                <a:latin typeface="+mn-lt"/>
              </a:rPr>
              <a:t>SEGNI PRECOCI:</a:t>
            </a:r>
          </a:p>
          <a:p>
            <a:pPr marL="342900" indent="-342900"/>
            <a:endParaRPr lang="it-IT" sz="3600" b="1" dirty="0" smtClean="0">
              <a:latin typeface="+mn-lt"/>
            </a:endParaRPr>
          </a:p>
        </p:txBody>
      </p:sp>
      <p:sp>
        <p:nvSpPr>
          <p:cNvPr id="8" name="Rettangolo 7"/>
          <p:cNvSpPr/>
          <p:nvPr/>
        </p:nvSpPr>
        <p:spPr>
          <a:xfrm>
            <a:off x="0" y="3501008"/>
            <a:ext cx="8820472" cy="2308324"/>
          </a:xfrm>
          <a:prstGeom prst="rect">
            <a:avLst/>
          </a:prstGeom>
        </p:spPr>
        <p:txBody>
          <a:bodyPr wrap="square">
            <a:spAutoFit/>
          </a:bodyPr>
          <a:lstStyle/>
          <a:p>
            <a:pPr marL="342900" indent="-342900">
              <a:buFontTx/>
              <a:buAutoNum type="arabicPeriod"/>
              <a:defRPr/>
            </a:pPr>
            <a:r>
              <a:rPr lang="it-IT" sz="3600" dirty="0" smtClean="0">
                <a:latin typeface="+mj-lt"/>
              </a:rPr>
              <a:t>diminuita motilità</a:t>
            </a:r>
          </a:p>
          <a:p>
            <a:pPr marL="342900" indent="-342900">
              <a:buFontTx/>
              <a:buAutoNum type="arabicPeriod"/>
              <a:defRPr/>
            </a:pPr>
            <a:r>
              <a:rPr lang="it-IT" sz="3600" dirty="0" smtClean="0">
                <a:latin typeface="+mj-lt"/>
              </a:rPr>
              <a:t>limitazione escursione </a:t>
            </a:r>
            <a:r>
              <a:rPr lang="it-IT" sz="3600" dirty="0" err="1" smtClean="0">
                <a:latin typeface="+mj-lt"/>
              </a:rPr>
              <a:t>estensoria</a:t>
            </a:r>
            <a:endParaRPr lang="it-IT" sz="3600" dirty="0" smtClean="0">
              <a:latin typeface="+mj-lt"/>
            </a:endParaRPr>
          </a:p>
          <a:p>
            <a:pPr marL="342900" indent="-342900">
              <a:buFontTx/>
              <a:buAutoNum type="arabicPeriod"/>
              <a:defRPr/>
            </a:pPr>
            <a:r>
              <a:rPr lang="it-IT" sz="3600" dirty="0" smtClean="0">
                <a:latin typeface="+mj-lt"/>
              </a:rPr>
              <a:t>atteggiamento dell’</a:t>
            </a:r>
            <a:r>
              <a:rPr lang="it-IT" sz="3600" dirty="0" err="1" smtClean="0">
                <a:latin typeface="+mj-lt"/>
              </a:rPr>
              <a:t>avampiede</a:t>
            </a:r>
            <a:r>
              <a:rPr lang="it-IT" sz="3600" dirty="0" smtClean="0">
                <a:latin typeface="+mj-lt"/>
              </a:rPr>
              <a:t> in adduzione e supinazione, durante la deambulazione</a:t>
            </a:r>
            <a:endParaRPr lang="it-IT" sz="3600" dirty="0">
              <a:latin typeface="+mj-lt"/>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PTC RECIDIVANTE</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Text Box 8"/>
          <p:cNvSpPr txBox="1">
            <a:spLocks noChangeArrowheads="1"/>
          </p:cNvSpPr>
          <p:nvPr/>
        </p:nvSpPr>
        <p:spPr bwMode="auto">
          <a:xfrm>
            <a:off x="0" y="1700808"/>
            <a:ext cx="9144000" cy="1077218"/>
          </a:xfrm>
          <a:prstGeom prst="rect">
            <a:avLst/>
          </a:prstGeom>
          <a:solidFill>
            <a:schemeClr val="bg1"/>
          </a:solidFill>
          <a:ln w="9525">
            <a:noFill/>
            <a:miter lim="800000"/>
            <a:headEnd/>
            <a:tailEnd/>
          </a:ln>
        </p:spPr>
        <p:txBody>
          <a:bodyPr>
            <a:spAutoFit/>
          </a:bodyPr>
          <a:lstStyle/>
          <a:p>
            <a:pPr marL="342900" indent="-342900"/>
            <a:r>
              <a:rPr lang="it-IT" sz="3200" b="1" u="sng" dirty="0" smtClean="0">
                <a:latin typeface="+mn-lt"/>
              </a:rPr>
              <a:t>TRATTAMENTO:</a:t>
            </a:r>
          </a:p>
          <a:p>
            <a:pPr marL="342900" indent="-342900"/>
            <a:endParaRPr lang="it-IT" sz="3200" b="1" u="sng" dirty="0" smtClean="0">
              <a:latin typeface="+mn-lt"/>
            </a:endParaRPr>
          </a:p>
        </p:txBody>
      </p:sp>
      <p:sp>
        <p:nvSpPr>
          <p:cNvPr id="10" name="Rettangolo 9"/>
          <p:cNvSpPr/>
          <p:nvPr/>
        </p:nvSpPr>
        <p:spPr>
          <a:xfrm>
            <a:off x="0" y="2780928"/>
            <a:ext cx="9144000" cy="3046988"/>
          </a:xfrm>
          <a:prstGeom prst="rect">
            <a:avLst/>
          </a:prstGeom>
        </p:spPr>
        <p:txBody>
          <a:bodyPr wrap="square">
            <a:spAutoFit/>
          </a:bodyPr>
          <a:lstStyle/>
          <a:p>
            <a:pPr marL="514350" indent="-514350">
              <a:buFont typeface="+mj-lt"/>
              <a:buAutoNum type="arabicPeriod"/>
              <a:defRPr/>
            </a:pPr>
            <a:r>
              <a:rPr lang="it-IT" sz="3200" dirty="0" smtClean="0">
                <a:latin typeface="+mj-lt"/>
              </a:rPr>
              <a:t>trasposizione del tendine tibiale anteriore</a:t>
            </a:r>
          </a:p>
          <a:p>
            <a:pPr marL="514350" indent="-514350">
              <a:buFont typeface="+mj-lt"/>
              <a:buAutoNum type="arabicPeriod"/>
              <a:defRPr/>
            </a:pPr>
            <a:r>
              <a:rPr lang="it-IT" sz="3200" dirty="0" smtClean="0">
                <a:latin typeface="+mj-lt"/>
              </a:rPr>
              <a:t>resezione </a:t>
            </a:r>
            <a:r>
              <a:rPr lang="it-IT" sz="3200" dirty="0" err="1" smtClean="0">
                <a:latin typeface="+mj-lt"/>
              </a:rPr>
              <a:t>artrodesi</a:t>
            </a:r>
            <a:r>
              <a:rPr lang="it-IT" sz="3200" dirty="0" smtClean="0">
                <a:latin typeface="+mj-lt"/>
              </a:rPr>
              <a:t> </a:t>
            </a:r>
            <a:r>
              <a:rPr lang="it-IT" sz="3200" dirty="0" err="1" smtClean="0">
                <a:latin typeface="+mj-lt"/>
              </a:rPr>
              <a:t>calcaneo-cuboidea</a:t>
            </a:r>
            <a:endParaRPr lang="it-IT" sz="3200" dirty="0" smtClean="0">
              <a:latin typeface="+mj-lt"/>
            </a:endParaRPr>
          </a:p>
          <a:p>
            <a:pPr marL="514350" indent="-514350">
              <a:buFont typeface="+mj-lt"/>
              <a:buAutoNum type="arabicPeriod"/>
              <a:defRPr/>
            </a:pPr>
            <a:r>
              <a:rPr lang="it-IT" sz="3200" dirty="0" smtClean="0">
                <a:latin typeface="+mj-lt"/>
              </a:rPr>
              <a:t>duplice </a:t>
            </a:r>
            <a:r>
              <a:rPr lang="it-IT" sz="3200" dirty="0" err="1" smtClean="0">
                <a:latin typeface="+mj-lt"/>
              </a:rPr>
              <a:t>artrodesi</a:t>
            </a:r>
            <a:r>
              <a:rPr lang="it-IT" sz="3200" dirty="0" smtClean="0">
                <a:latin typeface="+mj-lt"/>
              </a:rPr>
              <a:t> (</a:t>
            </a:r>
            <a:r>
              <a:rPr lang="it-IT" sz="3200" dirty="0" err="1" smtClean="0">
                <a:latin typeface="+mj-lt"/>
              </a:rPr>
              <a:t>medio-tarsica</a:t>
            </a:r>
            <a:r>
              <a:rPr lang="it-IT" sz="3200" dirty="0" smtClean="0">
                <a:latin typeface="+mj-lt"/>
              </a:rPr>
              <a:t> e </a:t>
            </a:r>
            <a:r>
              <a:rPr lang="it-IT" sz="3200" dirty="0" err="1" smtClean="0">
                <a:latin typeface="+mj-lt"/>
              </a:rPr>
              <a:t>sottoastragalica</a:t>
            </a:r>
            <a:r>
              <a:rPr lang="it-IT" sz="3200" dirty="0" smtClean="0">
                <a:latin typeface="+mj-lt"/>
              </a:rPr>
              <a:t>)</a:t>
            </a:r>
          </a:p>
          <a:p>
            <a:pPr marL="514350" indent="-514350">
              <a:buFont typeface="+mj-lt"/>
              <a:buAutoNum type="arabicPeriod"/>
              <a:defRPr/>
            </a:pPr>
            <a:r>
              <a:rPr lang="it-IT" sz="3200" dirty="0" smtClean="0">
                <a:latin typeface="+mj-lt"/>
              </a:rPr>
              <a:t>osteotomie metatarsali multiple</a:t>
            </a:r>
          </a:p>
          <a:p>
            <a:pPr marL="514350" indent="-514350">
              <a:buFont typeface="+mj-lt"/>
              <a:buAutoNum type="arabicPeriod"/>
              <a:defRPr/>
            </a:pPr>
            <a:r>
              <a:rPr lang="it-IT" sz="3200" dirty="0" smtClean="0">
                <a:latin typeface="+mj-lt"/>
              </a:rPr>
              <a:t>osteotomia del cuneiforme e/o del cuboide e/o del calcagno</a:t>
            </a:r>
            <a:endParaRPr lang="it-IT" sz="3200" dirty="0">
              <a:latin typeface="+mj-lt"/>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CASO CLINICO 1 </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8" name="Picture 10" descr="P1130323"/>
          <p:cNvPicPr>
            <a:picLocks noChangeAspect="1" noChangeArrowheads="1"/>
          </p:cNvPicPr>
          <p:nvPr/>
        </p:nvPicPr>
        <p:blipFill>
          <a:blip r:embed="rId4" cstate="print"/>
          <a:srcRect/>
          <a:stretch>
            <a:fillRect/>
          </a:stretch>
        </p:blipFill>
        <p:spPr bwMode="auto">
          <a:xfrm>
            <a:off x="617236" y="1988840"/>
            <a:ext cx="3378700" cy="3240360"/>
          </a:xfrm>
          <a:prstGeom prst="rect">
            <a:avLst/>
          </a:prstGeom>
          <a:noFill/>
          <a:ln w="9525">
            <a:noFill/>
            <a:miter lim="800000"/>
            <a:headEnd/>
            <a:tailEnd/>
          </a:ln>
        </p:spPr>
      </p:pic>
      <p:pic>
        <p:nvPicPr>
          <p:cNvPr id="9" name="Picture 9" descr="Finck7"/>
          <p:cNvPicPr>
            <a:picLocks noChangeAspect="1" noChangeArrowheads="1"/>
          </p:cNvPicPr>
          <p:nvPr/>
        </p:nvPicPr>
        <p:blipFill>
          <a:blip r:embed="rId5" cstate="print"/>
          <a:srcRect/>
          <a:stretch>
            <a:fillRect/>
          </a:stretch>
        </p:blipFill>
        <p:spPr bwMode="auto">
          <a:xfrm>
            <a:off x="5309032" y="1988840"/>
            <a:ext cx="3367424" cy="302433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CASO CLINICO 1 </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10" name="Picture 7" descr="DSCN1729"/>
          <p:cNvPicPr>
            <a:picLocks noChangeAspect="1" noChangeArrowheads="1"/>
          </p:cNvPicPr>
          <p:nvPr/>
        </p:nvPicPr>
        <p:blipFill>
          <a:blip r:embed="rId4" cstate="print"/>
          <a:srcRect/>
          <a:stretch>
            <a:fillRect/>
          </a:stretch>
        </p:blipFill>
        <p:spPr bwMode="auto">
          <a:xfrm>
            <a:off x="827584" y="2060574"/>
            <a:ext cx="2141041" cy="2975989"/>
          </a:xfrm>
          <a:prstGeom prst="rect">
            <a:avLst/>
          </a:prstGeom>
          <a:noFill/>
          <a:ln w="9525">
            <a:noFill/>
            <a:miter lim="800000"/>
            <a:headEnd/>
            <a:tailEnd/>
          </a:ln>
        </p:spPr>
      </p:pic>
      <p:pic>
        <p:nvPicPr>
          <p:cNvPr id="11" name="Picture 8" descr="DSCN1730"/>
          <p:cNvPicPr>
            <a:picLocks noChangeAspect="1" noChangeArrowheads="1"/>
          </p:cNvPicPr>
          <p:nvPr/>
        </p:nvPicPr>
        <p:blipFill>
          <a:blip r:embed="rId5" cstate="print"/>
          <a:srcRect/>
          <a:stretch>
            <a:fillRect/>
          </a:stretch>
        </p:blipFill>
        <p:spPr bwMode="auto">
          <a:xfrm>
            <a:off x="3907852" y="2060848"/>
            <a:ext cx="4181481" cy="295232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CASO CLINICO 2 </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10" name="Picture 9" descr="(2) 20maggio06"/>
          <p:cNvPicPr>
            <a:picLocks noChangeAspect="1" noChangeArrowheads="1"/>
          </p:cNvPicPr>
          <p:nvPr/>
        </p:nvPicPr>
        <p:blipFill>
          <a:blip r:embed="rId4" cstate="print"/>
          <a:srcRect/>
          <a:stretch>
            <a:fillRect/>
          </a:stretch>
        </p:blipFill>
        <p:spPr bwMode="auto">
          <a:xfrm>
            <a:off x="1268413" y="1773238"/>
            <a:ext cx="2939109" cy="4536082"/>
          </a:xfrm>
          <a:prstGeom prst="rect">
            <a:avLst/>
          </a:prstGeom>
          <a:noFill/>
          <a:ln w="9525">
            <a:noFill/>
            <a:miter lim="800000"/>
            <a:headEnd/>
            <a:tailEnd/>
          </a:ln>
        </p:spPr>
      </p:pic>
      <p:pic>
        <p:nvPicPr>
          <p:cNvPr id="11" name="Picture 7" descr="DSCN0862"/>
          <p:cNvPicPr>
            <a:picLocks noChangeAspect="1" noChangeArrowheads="1"/>
          </p:cNvPicPr>
          <p:nvPr/>
        </p:nvPicPr>
        <p:blipFill>
          <a:blip r:embed="rId5" cstate="print"/>
          <a:srcRect/>
          <a:stretch>
            <a:fillRect/>
          </a:stretch>
        </p:blipFill>
        <p:spPr bwMode="auto">
          <a:xfrm>
            <a:off x="4932040" y="1844675"/>
            <a:ext cx="3721019" cy="446464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 calcmode="lin" valueType="num">
                                      <p:cBhvr>
                                        <p:cTn id="14" dur="500" fill="hold"/>
                                        <p:tgtEl>
                                          <p:spTgt spid="11"/>
                                        </p:tgtEl>
                                        <p:attrNameLst>
                                          <p:attrName>style.rotation</p:attrName>
                                        </p:attrNameLst>
                                      </p:cBhvr>
                                      <p:tavLst>
                                        <p:tav tm="0">
                                          <p:val>
                                            <p:fltVal val="360"/>
                                          </p:val>
                                        </p:tav>
                                        <p:tav tm="100000">
                                          <p:val>
                                            <p:fltVal val="0"/>
                                          </p:val>
                                        </p:tav>
                                      </p:tavLst>
                                    </p:anim>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CASO CLINICO 2 </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pic>
        <p:nvPicPr>
          <p:cNvPr id="8" name="Picture 8" descr="DSCN1650"/>
          <p:cNvPicPr>
            <a:picLocks noChangeAspect="1" noChangeArrowheads="1"/>
          </p:cNvPicPr>
          <p:nvPr/>
        </p:nvPicPr>
        <p:blipFill>
          <a:blip r:embed="rId4" cstate="print"/>
          <a:srcRect/>
          <a:stretch>
            <a:fillRect/>
          </a:stretch>
        </p:blipFill>
        <p:spPr bwMode="auto">
          <a:xfrm>
            <a:off x="382773" y="2033792"/>
            <a:ext cx="4117219" cy="4418701"/>
          </a:xfrm>
          <a:prstGeom prst="rect">
            <a:avLst/>
          </a:prstGeom>
          <a:noFill/>
          <a:ln w="9525">
            <a:noFill/>
            <a:miter lim="800000"/>
            <a:headEnd/>
            <a:tailEnd/>
          </a:ln>
        </p:spPr>
      </p:pic>
      <p:pic>
        <p:nvPicPr>
          <p:cNvPr id="9" name="Picture 6" descr="Puzzangara 5 mesi, 1 mese post op"/>
          <p:cNvPicPr>
            <a:picLocks noChangeAspect="1" noChangeArrowheads="1"/>
          </p:cNvPicPr>
          <p:nvPr/>
        </p:nvPicPr>
        <p:blipFill>
          <a:blip r:embed="rId5" cstate="print"/>
          <a:srcRect/>
          <a:stretch>
            <a:fillRect/>
          </a:stretch>
        </p:blipFill>
        <p:spPr bwMode="auto">
          <a:xfrm>
            <a:off x="5151040" y="2060848"/>
            <a:ext cx="3381400" cy="4391124"/>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400" decel="100000"/>
                                        <p:tgtEl>
                                          <p:spTgt spid="8"/>
                                        </p:tgtEl>
                                      </p:cBhvr>
                                    </p:animEffect>
                                    <p:anim calcmode="lin" valueType="num">
                                      <p:cBhvr>
                                        <p:cTn id="8" dur="400" decel="100000" fill="hold"/>
                                        <p:tgtEl>
                                          <p:spTgt spid="8"/>
                                        </p:tgtEl>
                                        <p:attrNameLst>
                                          <p:attrName>style.rotation</p:attrName>
                                        </p:attrNameLst>
                                      </p:cBhvr>
                                      <p:tavLst>
                                        <p:tav tm="0">
                                          <p:val>
                                            <p:fltVal val="-90"/>
                                          </p:val>
                                        </p:tav>
                                        <p:tav tm="100000">
                                          <p:val>
                                            <p:fltVal val="0"/>
                                          </p:val>
                                        </p:tav>
                                      </p:tavLst>
                                    </p:anim>
                                    <p:anim calcmode="lin" valueType="num">
                                      <p:cBhvr>
                                        <p:cTn id="9" dur="400" decel="100000" fill="hold"/>
                                        <p:tgtEl>
                                          <p:spTgt spid="8"/>
                                        </p:tgtEl>
                                        <p:attrNameLst>
                                          <p:attrName>ppt_x</p:attrName>
                                        </p:attrNameLst>
                                      </p:cBhvr>
                                      <p:tavLst>
                                        <p:tav tm="0">
                                          <p:val>
                                            <p:strVal val="#ppt_x+0.4"/>
                                          </p:val>
                                        </p:tav>
                                        <p:tav tm="100000">
                                          <p:val>
                                            <p:strVal val="#ppt_x-0.05"/>
                                          </p:val>
                                        </p:tav>
                                      </p:tavLst>
                                    </p:anim>
                                    <p:anim calcmode="lin" valueType="num">
                                      <p:cBhvr>
                                        <p:cTn id="10" dur="400" decel="100000" fill="hold"/>
                                        <p:tgtEl>
                                          <p:spTgt spid="8"/>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8"/>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8"/>
                                        </p:tgtEl>
                                        <p:attrNameLst>
                                          <p:attrName>ppt_y</p:attrName>
                                        </p:attrNameLst>
                                      </p:cBhvr>
                                      <p:tavLst>
                                        <p:tav tm="0">
                                          <p:val>
                                            <p:strVal val="#ppt_y+0.1"/>
                                          </p:val>
                                        </p:tav>
                                        <p:tav tm="100000">
                                          <p:val>
                                            <p:strVal val="#ppt_y"/>
                                          </p:val>
                                        </p:tav>
                                      </p:tavLst>
                                    </p:anim>
                                  </p:childTnLst>
                                </p:cTn>
                              </p:par>
                            </p:childTnLst>
                          </p:cTn>
                        </p:par>
                        <p:par>
                          <p:cTn id="13" fill="hold">
                            <p:stCondLst>
                              <p:cond delay="500"/>
                            </p:stCondLst>
                            <p:childTnLst>
                              <p:par>
                                <p:cTn id="14" presetID="7" presetClass="entr" presetSubtype="8"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0-#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ALTRE VARIANTI</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10" name="Rettangolo 9"/>
          <p:cNvSpPr/>
          <p:nvPr/>
        </p:nvSpPr>
        <p:spPr>
          <a:xfrm>
            <a:off x="1331640" y="2060848"/>
            <a:ext cx="6552728" cy="2308324"/>
          </a:xfrm>
          <a:prstGeom prst="rect">
            <a:avLst/>
          </a:prstGeom>
          <a:solidFill>
            <a:schemeClr val="tx2">
              <a:lumMod val="60000"/>
              <a:lumOff val="40000"/>
            </a:schemeClr>
          </a:solidFill>
          <a:ln>
            <a:solidFill>
              <a:schemeClr val="tx2"/>
            </a:solidFill>
          </a:ln>
        </p:spPr>
        <p:txBody>
          <a:bodyPr wrap="square">
            <a:spAutoFit/>
          </a:bodyPr>
          <a:lstStyle/>
          <a:p>
            <a:pPr>
              <a:lnSpc>
                <a:spcPct val="150000"/>
              </a:lnSpc>
              <a:buFont typeface="Wingdings" pitchFamily="2" charset="2"/>
              <a:buChar char="ü"/>
              <a:defRPr/>
            </a:pPr>
            <a:r>
              <a:rPr lang="it-IT" sz="3200" b="1" i="1" dirty="0" smtClean="0">
                <a:latin typeface="+mj-lt"/>
              </a:rPr>
              <a:t>METATARSO-VARO </a:t>
            </a:r>
          </a:p>
          <a:p>
            <a:pPr>
              <a:lnSpc>
                <a:spcPct val="150000"/>
              </a:lnSpc>
              <a:buFont typeface="Wingdings" pitchFamily="2" charset="2"/>
              <a:buChar char="ü"/>
              <a:defRPr/>
            </a:pPr>
            <a:r>
              <a:rPr lang="it-IT" sz="3200" b="1" i="1" dirty="0" smtClean="0">
                <a:latin typeface="+mj-lt"/>
              </a:rPr>
              <a:t>VALGO-CONVESSO </a:t>
            </a:r>
          </a:p>
          <a:p>
            <a:pPr>
              <a:lnSpc>
                <a:spcPct val="150000"/>
              </a:lnSpc>
              <a:buFont typeface="Wingdings" pitchFamily="2" charset="2"/>
              <a:buChar char="ü"/>
              <a:defRPr/>
            </a:pPr>
            <a:r>
              <a:rPr lang="it-IT" sz="3200" b="1" i="1" dirty="0" smtClean="0">
                <a:latin typeface="+mj-lt"/>
              </a:rPr>
              <a:t>TALO-VALGO-PRONATO </a:t>
            </a:r>
            <a:endParaRPr lang="it-IT" sz="3200" b="1" i="1" dirty="0">
              <a:latin typeface="+mj-l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VARIETA’ CLINICHE</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Rectangle 12"/>
          <p:cNvSpPr>
            <a:spLocks noChangeArrowheads="1"/>
          </p:cNvSpPr>
          <p:nvPr/>
        </p:nvSpPr>
        <p:spPr bwMode="auto">
          <a:xfrm>
            <a:off x="468312" y="1700213"/>
            <a:ext cx="8675688" cy="2703176"/>
          </a:xfrm>
          <a:prstGeom prst="rect">
            <a:avLst/>
          </a:prstGeom>
          <a:noFill/>
          <a:ln w="9525">
            <a:noFill/>
            <a:miter lim="800000"/>
            <a:headEnd/>
            <a:tailEnd/>
          </a:ln>
          <a:effectLst/>
        </p:spPr>
        <p:txBody>
          <a:bodyPr wrap="square">
            <a:spAutoFit/>
          </a:bodyPr>
          <a:lstStyle/>
          <a:p>
            <a:pPr>
              <a:lnSpc>
                <a:spcPct val="150000"/>
              </a:lnSpc>
              <a:buFont typeface="Wingdings" pitchFamily="2" charset="2"/>
              <a:buChar char="ü"/>
              <a:defRPr/>
            </a:pPr>
            <a:r>
              <a:rPr lang="it-IT" sz="3200" b="1" i="1" u="sng" dirty="0" smtClean="0">
                <a:latin typeface="+mj-lt"/>
              </a:rPr>
              <a:t>EQUINO-VARO-ADDOTTO-SUPINATO (80%)</a:t>
            </a:r>
          </a:p>
          <a:p>
            <a:pPr>
              <a:lnSpc>
                <a:spcPct val="150000"/>
              </a:lnSpc>
              <a:buFont typeface="Wingdings" pitchFamily="2" charset="2"/>
              <a:buChar char="ü"/>
              <a:defRPr/>
            </a:pPr>
            <a:r>
              <a:rPr lang="it-IT" sz="2800" b="1" i="1" dirty="0" smtClean="0">
                <a:latin typeface="+mj-lt"/>
              </a:rPr>
              <a:t>METATARSO-VARO (6%)</a:t>
            </a:r>
          </a:p>
          <a:p>
            <a:pPr>
              <a:lnSpc>
                <a:spcPct val="150000"/>
              </a:lnSpc>
              <a:buFont typeface="Wingdings" pitchFamily="2" charset="2"/>
              <a:buChar char="ü"/>
              <a:defRPr/>
            </a:pPr>
            <a:r>
              <a:rPr lang="it-IT" sz="2800" b="1" i="1" dirty="0" smtClean="0">
                <a:latin typeface="+mj-lt"/>
              </a:rPr>
              <a:t>VALGO-CONVESSO (9%)</a:t>
            </a:r>
          </a:p>
          <a:p>
            <a:pPr>
              <a:lnSpc>
                <a:spcPct val="150000"/>
              </a:lnSpc>
              <a:buFont typeface="Wingdings" pitchFamily="2" charset="2"/>
              <a:buChar char="ü"/>
              <a:defRPr/>
            </a:pPr>
            <a:r>
              <a:rPr lang="it-IT" sz="2800" b="1" i="1" dirty="0" smtClean="0">
                <a:latin typeface="+mj-lt"/>
              </a:rPr>
              <a:t>TALO-VALGO-PRONATO (5%)</a:t>
            </a:r>
            <a:endParaRPr lang="it-IT" sz="2800" b="1" i="1" dirty="0">
              <a:latin typeface="+mj-l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EPIDEMIOLOGIA </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Rettangolo 6"/>
          <p:cNvSpPr/>
          <p:nvPr/>
        </p:nvSpPr>
        <p:spPr>
          <a:xfrm>
            <a:off x="0" y="4077072"/>
            <a:ext cx="7416824" cy="2406813"/>
          </a:xfrm>
          <a:prstGeom prst="rect">
            <a:avLst/>
          </a:prstGeom>
          <a:ln>
            <a:solidFill>
              <a:schemeClr val="accent1"/>
            </a:solidFill>
          </a:ln>
        </p:spPr>
        <p:txBody>
          <a:bodyPr wrap="square">
            <a:spAutoFit/>
          </a:bodyPr>
          <a:lstStyle/>
          <a:p>
            <a:pPr>
              <a:lnSpc>
                <a:spcPct val="80000"/>
              </a:lnSpc>
              <a:spcBef>
                <a:spcPct val="50000"/>
              </a:spcBef>
              <a:buClr>
                <a:schemeClr val="folHlink"/>
              </a:buClr>
              <a:defRPr/>
            </a:pPr>
            <a:r>
              <a:rPr lang="it-IT" sz="3200" b="1" i="1" dirty="0" smtClean="0">
                <a:latin typeface="+mj-lt"/>
                <a:ea typeface="Segoe UI Symbol" pitchFamily="34" charset="0"/>
              </a:rPr>
              <a:t>BILATERALE: 35-60%</a:t>
            </a:r>
          </a:p>
          <a:p>
            <a:pPr>
              <a:lnSpc>
                <a:spcPct val="80000"/>
              </a:lnSpc>
              <a:spcBef>
                <a:spcPct val="50000"/>
              </a:spcBef>
              <a:buClr>
                <a:schemeClr val="folHlink"/>
              </a:buClr>
              <a:defRPr/>
            </a:pPr>
            <a:r>
              <a:rPr lang="it-IT" sz="3200" b="1" i="1" dirty="0" smtClean="0">
                <a:latin typeface="+mj-lt"/>
                <a:ea typeface="Segoe UI Symbol" pitchFamily="34" charset="0"/>
              </a:rPr>
              <a:t>UNILATERALITÀ: DX&gt;SN</a:t>
            </a:r>
          </a:p>
          <a:p>
            <a:pPr>
              <a:lnSpc>
                <a:spcPct val="80000"/>
              </a:lnSpc>
              <a:spcBef>
                <a:spcPct val="50000"/>
              </a:spcBef>
              <a:buClr>
                <a:schemeClr val="folHlink"/>
              </a:buClr>
              <a:defRPr/>
            </a:pPr>
            <a:r>
              <a:rPr lang="it-IT" sz="3200" b="1" i="1" dirty="0" smtClean="0">
                <a:latin typeface="+mj-lt"/>
                <a:ea typeface="Segoe UI Symbol" pitchFamily="34" charset="0"/>
              </a:rPr>
              <a:t>RAPPORTO MASCHIO/FEMMINA: 2.6 : 1</a:t>
            </a:r>
          </a:p>
          <a:p>
            <a:pPr>
              <a:lnSpc>
                <a:spcPct val="80000"/>
              </a:lnSpc>
              <a:spcBef>
                <a:spcPct val="50000"/>
              </a:spcBef>
              <a:buClr>
                <a:schemeClr val="folHlink"/>
              </a:buClr>
              <a:defRPr/>
            </a:pPr>
            <a:r>
              <a:rPr lang="it-IT" sz="3200" b="1" i="1" dirty="0" smtClean="0">
                <a:latin typeface="+mj-lt"/>
                <a:ea typeface="Segoe UI Symbol" pitchFamily="34" charset="0"/>
              </a:rPr>
              <a:t>SECONDA DOPO  </a:t>
            </a:r>
            <a:r>
              <a:rPr lang="it-IT" sz="3200" b="1" i="1" dirty="0" err="1" smtClean="0">
                <a:latin typeface="+mj-lt"/>
                <a:ea typeface="Segoe UI Symbol" pitchFamily="34" charset="0"/>
              </a:rPr>
              <a:t>D.C.A.</a:t>
            </a:r>
            <a:r>
              <a:rPr lang="it-IT" sz="3200" b="1" i="1" dirty="0" smtClean="0">
                <a:latin typeface="+mj-lt"/>
                <a:ea typeface="Segoe UI Symbol" pitchFamily="34" charset="0"/>
              </a:rPr>
              <a:t> (19%)</a:t>
            </a:r>
            <a:endParaRPr lang="it-IT" sz="3200" b="1" i="1" dirty="0">
              <a:latin typeface="+mj-lt"/>
              <a:ea typeface="Segoe UI Symbol" pitchFamily="34" charset="0"/>
            </a:endParaRPr>
          </a:p>
        </p:txBody>
      </p:sp>
      <p:pic>
        <p:nvPicPr>
          <p:cNvPr id="8" name="Picture 10" descr="DSCN0856"/>
          <p:cNvPicPr>
            <a:picLocks noChangeAspect="1" noChangeArrowheads="1"/>
          </p:cNvPicPr>
          <p:nvPr/>
        </p:nvPicPr>
        <p:blipFill>
          <a:blip r:embed="rId4" cstate="print"/>
          <a:srcRect/>
          <a:stretch>
            <a:fillRect/>
          </a:stretch>
        </p:blipFill>
        <p:spPr bwMode="auto">
          <a:xfrm>
            <a:off x="5076057" y="1628800"/>
            <a:ext cx="4067944" cy="270047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INCIDENZA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Rettangolo 6"/>
          <p:cNvSpPr/>
          <p:nvPr/>
        </p:nvSpPr>
        <p:spPr>
          <a:xfrm>
            <a:off x="827584" y="1844824"/>
            <a:ext cx="5328592" cy="4185761"/>
          </a:xfrm>
          <a:prstGeom prst="rect">
            <a:avLst/>
          </a:prstGeom>
        </p:spPr>
        <p:txBody>
          <a:bodyPr wrap="square">
            <a:spAutoFit/>
          </a:bodyPr>
          <a:lstStyle/>
          <a:p>
            <a:pPr>
              <a:spcBef>
                <a:spcPct val="50000"/>
              </a:spcBef>
              <a:defRPr/>
            </a:pPr>
            <a:r>
              <a:rPr lang="it-IT" sz="2800" b="1" dirty="0" smtClean="0">
                <a:latin typeface="+mj-lt"/>
              </a:rPr>
              <a:t>UNITED STATES: 1.1 - 3.57 / 1000  </a:t>
            </a:r>
          </a:p>
          <a:p>
            <a:pPr>
              <a:spcBef>
                <a:spcPct val="50000"/>
              </a:spcBef>
              <a:defRPr/>
            </a:pPr>
            <a:r>
              <a:rPr lang="it-IT" sz="2800" b="1" dirty="0" smtClean="0">
                <a:latin typeface="+mj-lt"/>
              </a:rPr>
              <a:t> ASIA:  0.32 – 4.4 / 1000</a:t>
            </a:r>
          </a:p>
          <a:p>
            <a:pPr>
              <a:spcBef>
                <a:spcPct val="50000"/>
              </a:spcBef>
              <a:defRPr/>
            </a:pPr>
            <a:r>
              <a:rPr lang="it-IT" sz="2800" b="1" dirty="0" smtClean="0">
                <a:latin typeface="+mj-lt"/>
              </a:rPr>
              <a:t> AFRICA:  1.24 - 6.8 / 1000 </a:t>
            </a:r>
          </a:p>
          <a:p>
            <a:pPr>
              <a:spcBef>
                <a:spcPct val="50000"/>
              </a:spcBef>
              <a:defRPr/>
            </a:pPr>
            <a:r>
              <a:rPr lang="it-IT" sz="2800" b="1" dirty="0" smtClean="0">
                <a:latin typeface="+mj-lt"/>
              </a:rPr>
              <a:t>EUROPA:  0.27 – 3.78 / 1000</a:t>
            </a:r>
          </a:p>
          <a:p>
            <a:pPr>
              <a:spcBef>
                <a:spcPct val="50000"/>
              </a:spcBef>
              <a:defRPr/>
            </a:pPr>
            <a:r>
              <a:rPr lang="it-IT" sz="2800" b="1" dirty="0" smtClean="0">
                <a:latin typeface="+mj-lt"/>
              </a:rPr>
              <a:t> AUSTRALIA- OCEANIA:  0.7 – 9.7 / 1000</a:t>
            </a:r>
          </a:p>
          <a:p>
            <a:pPr>
              <a:spcBef>
                <a:spcPct val="50000"/>
              </a:spcBef>
              <a:defRPr/>
            </a:pPr>
            <a:r>
              <a:rPr lang="it-IT" sz="2800" b="1" u="sng" dirty="0" smtClean="0">
                <a:latin typeface="+mj-lt"/>
              </a:rPr>
              <a:t>ITALIA 1.24/1000</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539552" y="476672"/>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INCIDENZA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8" name="Text Box 15"/>
          <p:cNvSpPr txBox="1">
            <a:spLocks noChangeArrowheads="1"/>
          </p:cNvSpPr>
          <p:nvPr/>
        </p:nvSpPr>
        <p:spPr bwMode="auto">
          <a:xfrm>
            <a:off x="844995" y="2162175"/>
            <a:ext cx="3978973" cy="769441"/>
          </a:xfrm>
          <a:prstGeom prst="rect">
            <a:avLst/>
          </a:prstGeom>
          <a:noFill/>
          <a:ln w="28575" algn="ctr">
            <a:noFill/>
            <a:miter lim="800000"/>
            <a:headEnd/>
            <a:tailEnd/>
          </a:ln>
          <a:effectLst/>
        </p:spPr>
        <p:txBody>
          <a:bodyPr wrap="none">
            <a:spAutoFit/>
          </a:bodyPr>
          <a:lstStyle/>
          <a:p>
            <a:pPr algn="ctr">
              <a:spcBef>
                <a:spcPct val="50000"/>
              </a:spcBef>
              <a:defRPr/>
            </a:pPr>
            <a:r>
              <a:rPr lang="it-IT" sz="4400" b="1" i="1" dirty="0">
                <a:latin typeface="+mj-lt"/>
              </a:rPr>
              <a:t>NORD: </a:t>
            </a:r>
            <a:r>
              <a:rPr lang="it-IT" sz="3600" b="1" i="1" dirty="0">
                <a:latin typeface="+mj-lt"/>
              </a:rPr>
              <a:t>1.20/1000</a:t>
            </a:r>
            <a:r>
              <a:rPr lang="it-IT" sz="4400" b="1" i="1" dirty="0">
                <a:latin typeface="+mj-lt"/>
              </a:rPr>
              <a:t> </a:t>
            </a:r>
          </a:p>
        </p:txBody>
      </p:sp>
      <p:sp>
        <p:nvSpPr>
          <p:cNvPr id="9" name="Text Box 16"/>
          <p:cNvSpPr txBox="1">
            <a:spLocks noChangeArrowheads="1"/>
          </p:cNvSpPr>
          <p:nvPr/>
        </p:nvSpPr>
        <p:spPr bwMode="auto">
          <a:xfrm>
            <a:off x="773291" y="3675063"/>
            <a:ext cx="4454168" cy="769441"/>
          </a:xfrm>
          <a:prstGeom prst="rect">
            <a:avLst/>
          </a:prstGeom>
          <a:noFill/>
          <a:ln w="28575" algn="ctr">
            <a:noFill/>
            <a:miter lim="800000"/>
            <a:headEnd/>
            <a:tailEnd/>
          </a:ln>
          <a:effectLst/>
        </p:spPr>
        <p:txBody>
          <a:bodyPr wrap="none">
            <a:spAutoFit/>
          </a:bodyPr>
          <a:lstStyle/>
          <a:p>
            <a:pPr algn="ctr">
              <a:spcBef>
                <a:spcPct val="50000"/>
              </a:spcBef>
              <a:defRPr/>
            </a:pPr>
            <a:r>
              <a:rPr lang="it-IT" sz="4400" b="1" i="1" dirty="0">
                <a:latin typeface="+mj-lt"/>
              </a:rPr>
              <a:t>CENTRO:</a:t>
            </a:r>
            <a:r>
              <a:rPr lang="it-IT" sz="4400" b="1" i="1" dirty="0">
                <a:solidFill>
                  <a:srgbClr val="33CCFF"/>
                </a:solidFill>
                <a:latin typeface="+mj-lt"/>
              </a:rPr>
              <a:t> </a:t>
            </a:r>
            <a:r>
              <a:rPr lang="it-IT" sz="3600" b="1" i="1" dirty="0">
                <a:latin typeface="+mj-lt"/>
              </a:rPr>
              <a:t>1.10/1000</a:t>
            </a:r>
            <a:r>
              <a:rPr lang="it-IT" sz="4000" b="1" i="1" dirty="0">
                <a:latin typeface="+mj-lt"/>
              </a:rPr>
              <a:t> </a:t>
            </a:r>
          </a:p>
        </p:txBody>
      </p:sp>
      <p:sp>
        <p:nvSpPr>
          <p:cNvPr id="10" name="Text Box 17"/>
          <p:cNvSpPr txBox="1">
            <a:spLocks noChangeArrowheads="1"/>
          </p:cNvSpPr>
          <p:nvPr/>
        </p:nvSpPr>
        <p:spPr bwMode="auto">
          <a:xfrm>
            <a:off x="720708" y="5157788"/>
            <a:ext cx="3417922" cy="769441"/>
          </a:xfrm>
          <a:prstGeom prst="rect">
            <a:avLst/>
          </a:prstGeom>
          <a:noFill/>
          <a:ln w="28575" algn="ctr">
            <a:noFill/>
            <a:miter lim="800000"/>
            <a:headEnd/>
            <a:tailEnd/>
          </a:ln>
          <a:effectLst/>
        </p:spPr>
        <p:txBody>
          <a:bodyPr wrap="none">
            <a:spAutoFit/>
          </a:bodyPr>
          <a:lstStyle/>
          <a:p>
            <a:pPr algn="ctr">
              <a:spcBef>
                <a:spcPct val="50000"/>
              </a:spcBef>
              <a:defRPr/>
            </a:pPr>
            <a:r>
              <a:rPr lang="it-IT" sz="4400" b="1" i="1" dirty="0">
                <a:latin typeface="+mj-lt"/>
              </a:rPr>
              <a:t>SUD: </a:t>
            </a:r>
            <a:r>
              <a:rPr lang="it-IT" sz="3600" b="1" i="1" dirty="0">
                <a:latin typeface="+mj-lt"/>
              </a:rPr>
              <a:t>1.40/1000</a:t>
            </a:r>
          </a:p>
        </p:txBody>
      </p:sp>
      <p:grpSp>
        <p:nvGrpSpPr>
          <p:cNvPr id="11" name="Group 6"/>
          <p:cNvGrpSpPr>
            <a:grpSpLocks/>
          </p:cNvGrpSpPr>
          <p:nvPr/>
        </p:nvGrpSpPr>
        <p:grpSpPr bwMode="auto">
          <a:xfrm>
            <a:off x="4284663" y="1989138"/>
            <a:ext cx="4767262" cy="4321175"/>
            <a:chOff x="2022" y="618"/>
            <a:chExt cx="3738" cy="3538"/>
          </a:xfrm>
        </p:grpSpPr>
        <p:grpSp>
          <p:nvGrpSpPr>
            <p:cNvPr id="12" name="Group 7"/>
            <p:cNvGrpSpPr>
              <a:grpSpLocks/>
            </p:cNvGrpSpPr>
            <p:nvPr/>
          </p:nvGrpSpPr>
          <p:grpSpPr bwMode="auto">
            <a:xfrm>
              <a:off x="3084" y="618"/>
              <a:ext cx="2676" cy="3538"/>
              <a:chOff x="63" y="119"/>
              <a:chExt cx="1819" cy="2222"/>
            </a:xfrm>
          </p:grpSpPr>
          <p:sp>
            <p:nvSpPr>
              <p:cNvPr id="14" name="Freeform 8"/>
              <p:cNvSpPr>
                <a:spLocks/>
              </p:cNvSpPr>
              <p:nvPr/>
            </p:nvSpPr>
            <p:spPr bwMode="auto">
              <a:xfrm>
                <a:off x="63" y="119"/>
                <a:ext cx="1819" cy="1961"/>
              </a:xfrm>
              <a:custGeom>
                <a:avLst/>
                <a:gdLst>
                  <a:gd name="T0" fmla="*/ 509 w 1373"/>
                  <a:gd name="T1" fmla="*/ 428 h 1483"/>
                  <a:gd name="T2" fmla="*/ 865 w 1373"/>
                  <a:gd name="T3" fmla="*/ 458 h 1483"/>
                  <a:gd name="T4" fmla="*/ 1074 w 1373"/>
                  <a:gd name="T5" fmla="*/ 282 h 1483"/>
                  <a:gd name="T6" fmla="*/ 1280 w 1373"/>
                  <a:gd name="T7" fmla="*/ 86 h 1483"/>
                  <a:gd name="T8" fmla="*/ 1582 w 1373"/>
                  <a:gd name="T9" fmla="*/ 86 h 1483"/>
                  <a:gd name="T10" fmla="*/ 2060 w 1373"/>
                  <a:gd name="T11" fmla="*/ 29 h 1483"/>
                  <a:gd name="T12" fmla="*/ 2550 w 1373"/>
                  <a:gd name="T13" fmla="*/ 294 h 1483"/>
                  <a:gd name="T14" fmla="*/ 2024 w 1373"/>
                  <a:gd name="T15" fmla="*/ 825 h 1483"/>
                  <a:gd name="T16" fmla="*/ 1969 w 1373"/>
                  <a:gd name="T17" fmla="*/ 1149 h 1483"/>
                  <a:gd name="T18" fmla="*/ 2513 w 1373"/>
                  <a:gd name="T19" fmla="*/ 1838 h 1483"/>
                  <a:gd name="T20" fmla="*/ 2940 w 1373"/>
                  <a:gd name="T21" fmla="*/ 2564 h 1483"/>
                  <a:gd name="T22" fmla="*/ 3246 w 1373"/>
                  <a:gd name="T23" fmla="*/ 2817 h 1483"/>
                  <a:gd name="T24" fmla="*/ 3821 w 1373"/>
                  <a:gd name="T25" fmla="*/ 3121 h 1483"/>
                  <a:gd name="T26" fmla="*/ 4230 w 1373"/>
                  <a:gd name="T27" fmla="*/ 3385 h 1483"/>
                  <a:gd name="T28" fmla="*/ 3981 w 1373"/>
                  <a:gd name="T29" fmla="*/ 3422 h 1483"/>
                  <a:gd name="T30" fmla="*/ 3672 w 1373"/>
                  <a:gd name="T31" fmla="*/ 3311 h 1483"/>
                  <a:gd name="T32" fmla="*/ 3517 w 1373"/>
                  <a:gd name="T33" fmla="*/ 3665 h 1483"/>
                  <a:gd name="T34" fmla="*/ 3696 w 1373"/>
                  <a:gd name="T35" fmla="*/ 4040 h 1483"/>
                  <a:gd name="T36" fmla="*/ 3463 w 1373"/>
                  <a:gd name="T37" fmla="*/ 4325 h 1483"/>
                  <a:gd name="T38" fmla="*/ 3136 w 1373"/>
                  <a:gd name="T39" fmla="*/ 4514 h 1483"/>
                  <a:gd name="T40" fmla="*/ 3173 w 1373"/>
                  <a:gd name="T41" fmla="*/ 4124 h 1483"/>
                  <a:gd name="T42" fmla="*/ 3160 w 1373"/>
                  <a:gd name="T43" fmla="*/ 3544 h 1483"/>
                  <a:gd name="T44" fmla="*/ 2871 w 1373"/>
                  <a:gd name="T45" fmla="*/ 3385 h 1483"/>
                  <a:gd name="T46" fmla="*/ 2675 w 1373"/>
                  <a:gd name="T47" fmla="*/ 3244 h 1483"/>
                  <a:gd name="T48" fmla="*/ 2203 w 1373"/>
                  <a:gd name="T49" fmla="*/ 2891 h 1483"/>
                  <a:gd name="T50" fmla="*/ 1668 w 1373"/>
                  <a:gd name="T51" fmla="*/ 2259 h 1483"/>
                  <a:gd name="T52" fmla="*/ 1432 w 1373"/>
                  <a:gd name="T53" fmla="*/ 2051 h 1483"/>
                  <a:gd name="T54" fmla="*/ 1233 w 1373"/>
                  <a:gd name="T55" fmla="*/ 1605 h 1483"/>
                  <a:gd name="T56" fmla="*/ 644 w 1373"/>
                  <a:gd name="T57" fmla="*/ 1186 h 1483"/>
                  <a:gd name="T58" fmla="*/ 160 w 1373"/>
                  <a:gd name="T59" fmla="*/ 1443 h 1483"/>
                  <a:gd name="T60" fmla="*/ 0 w 1373"/>
                  <a:gd name="T61" fmla="*/ 1107 h 1483"/>
                  <a:gd name="T62" fmla="*/ 123 w 1373"/>
                  <a:gd name="T63" fmla="*/ 629 h 14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73"/>
                  <a:gd name="T97" fmla="*/ 0 h 1483"/>
                  <a:gd name="T98" fmla="*/ 1373 w 1373"/>
                  <a:gd name="T99" fmla="*/ 1483 h 148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73" h="1483">
                    <a:moveTo>
                      <a:pt x="40" y="132"/>
                    </a:moveTo>
                    <a:lnTo>
                      <a:pt x="165" y="140"/>
                    </a:lnTo>
                    <a:lnTo>
                      <a:pt x="223" y="50"/>
                    </a:lnTo>
                    <a:lnTo>
                      <a:pt x="281" y="150"/>
                    </a:lnTo>
                    <a:lnTo>
                      <a:pt x="331" y="64"/>
                    </a:lnTo>
                    <a:lnTo>
                      <a:pt x="349" y="92"/>
                    </a:lnTo>
                    <a:lnTo>
                      <a:pt x="407" y="92"/>
                    </a:lnTo>
                    <a:lnTo>
                      <a:pt x="415" y="28"/>
                    </a:lnTo>
                    <a:lnTo>
                      <a:pt x="461" y="6"/>
                    </a:lnTo>
                    <a:lnTo>
                      <a:pt x="513" y="28"/>
                    </a:lnTo>
                    <a:lnTo>
                      <a:pt x="577" y="0"/>
                    </a:lnTo>
                    <a:lnTo>
                      <a:pt x="669" y="10"/>
                    </a:lnTo>
                    <a:lnTo>
                      <a:pt x="669" y="40"/>
                    </a:lnTo>
                    <a:lnTo>
                      <a:pt x="828" y="96"/>
                    </a:lnTo>
                    <a:lnTo>
                      <a:pt x="810" y="220"/>
                    </a:lnTo>
                    <a:lnTo>
                      <a:pt x="657" y="270"/>
                    </a:lnTo>
                    <a:lnTo>
                      <a:pt x="693" y="342"/>
                    </a:lnTo>
                    <a:lnTo>
                      <a:pt x="639" y="376"/>
                    </a:lnTo>
                    <a:lnTo>
                      <a:pt x="645" y="422"/>
                    </a:lnTo>
                    <a:lnTo>
                      <a:pt x="816" y="601"/>
                    </a:lnTo>
                    <a:lnTo>
                      <a:pt x="838" y="711"/>
                    </a:lnTo>
                    <a:lnTo>
                      <a:pt x="954" y="839"/>
                    </a:lnTo>
                    <a:lnTo>
                      <a:pt x="1084" y="839"/>
                    </a:lnTo>
                    <a:lnTo>
                      <a:pt x="1054" y="921"/>
                    </a:lnTo>
                    <a:lnTo>
                      <a:pt x="1228" y="977"/>
                    </a:lnTo>
                    <a:lnTo>
                      <a:pt x="1240" y="1021"/>
                    </a:lnTo>
                    <a:lnTo>
                      <a:pt x="1274" y="1025"/>
                    </a:lnTo>
                    <a:lnTo>
                      <a:pt x="1373" y="1107"/>
                    </a:lnTo>
                    <a:lnTo>
                      <a:pt x="1362" y="1211"/>
                    </a:lnTo>
                    <a:lnTo>
                      <a:pt x="1292" y="1119"/>
                    </a:lnTo>
                    <a:lnTo>
                      <a:pt x="1210" y="1107"/>
                    </a:lnTo>
                    <a:lnTo>
                      <a:pt x="1192" y="1083"/>
                    </a:lnTo>
                    <a:lnTo>
                      <a:pt x="1142" y="1123"/>
                    </a:lnTo>
                    <a:lnTo>
                      <a:pt x="1142" y="1199"/>
                    </a:lnTo>
                    <a:lnTo>
                      <a:pt x="1200" y="1245"/>
                    </a:lnTo>
                    <a:lnTo>
                      <a:pt x="1200" y="1321"/>
                    </a:lnTo>
                    <a:lnTo>
                      <a:pt x="1134" y="1339"/>
                    </a:lnTo>
                    <a:lnTo>
                      <a:pt x="1124" y="1415"/>
                    </a:lnTo>
                    <a:lnTo>
                      <a:pt x="1054" y="1483"/>
                    </a:lnTo>
                    <a:lnTo>
                      <a:pt x="1018" y="1477"/>
                    </a:lnTo>
                    <a:lnTo>
                      <a:pt x="1008" y="1433"/>
                    </a:lnTo>
                    <a:lnTo>
                      <a:pt x="1030" y="1349"/>
                    </a:lnTo>
                    <a:lnTo>
                      <a:pt x="1070" y="1339"/>
                    </a:lnTo>
                    <a:lnTo>
                      <a:pt x="1026" y="1159"/>
                    </a:lnTo>
                    <a:lnTo>
                      <a:pt x="966" y="1147"/>
                    </a:lnTo>
                    <a:lnTo>
                      <a:pt x="932" y="1107"/>
                    </a:lnTo>
                    <a:lnTo>
                      <a:pt x="920" y="1061"/>
                    </a:lnTo>
                    <a:lnTo>
                      <a:pt x="868" y="1061"/>
                    </a:lnTo>
                    <a:lnTo>
                      <a:pt x="752" y="945"/>
                    </a:lnTo>
                    <a:lnTo>
                      <a:pt x="715" y="945"/>
                    </a:lnTo>
                    <a:lnTo>
                      <a:pt x="553" y="805"/>
                    </a:lnTo>
                    <a:lnTo>
                      <a:pt x="541" y="739"/>
                    </a:lnTo>
                    <a:lnTo>
                      <a:pt x="483" y="725"/>
                    </a:lnTo>
                    <a:lnTo>
                      <a:pt x="465" y="671"/>
                    </a:lnTo>
                    <a:lnTo>
                      <a:pt x="415" y="637"/>
                    </a:lnTo>
                    <a:lnTo>
                      <a:pt x="401" y="525"/>
                    </a:lnTo>
                    <a:lnTo>
                      <a:pt x="367" y="452"/>
                    </a:lnTo>
                    <a:lnTo>
                      <a:pt x="209" y="388"/>
                    </a:lnTo>
                    <a:lnTo>
                      <a:pt x="165" y="440"/>
                    </a:lnTo>
                    <a:lnTo>
                      <a:pt x="52" y="472"/>
                    </a:lnTo>
                    <a:lnTo>
                      <a:pt x="68" y="384"/>
                    </a:lnTo>
                    <a:lnTo>
                      <a:pt x="0" y="362"/>
                    </a:lnTo>
                    <a:lnTo>
                      <a:pt x="0" y="228"/>
                    </a:lnTo>
                    <a:lnTo>
                      <a:pt x="40" y="206"/>
                    </a:lnTo>
                    <a:lnTo>
                      <a:pt x="40" y="132"/>
                    </a:lnTo>
                    <a:close/>
                  </a:path>
                </a:pathLst>
              </a:custGeom>
              <a:solidFill>
                <a:srgbClr val="FFFF80"/>
              </a:solidFill>
              <a:ln w="38100">
                <a:solidFill>
                  <a:schemeClr val="bg2">
                    <a:lumMod val="90000"/>
                  </a:schemeClr>
                </a:solidFill>
                <a:round/>
                <a:headEnd/>
                <a:tailEnd/>
              </a:ln>
            </p:spPr>
            <p:txBody>
              <a:bodyPr/>
              <a:lstStyle/>
              <a:p>
                <a:endParaRPr lang="it-IT"/>
              </a:p>
            </p:txBody>
          </p:sp>
          <p:sp>
            <p:nvSpPr>
              <p:cNvPr id="15" name="Freeform 9"/>
              <p:cNvSpPr>
                <a:spLocks/>
              </p:cNvSpPr>
              <p:nvPr/>
            </p:nvSpPr>
            <p:spPr bwMode="auto">
              <a:xfrm>
                <a:off x="820" y="1971"/>
                <a:ext cx="553" cy="370"/>
              </a:xfrm>
              <a:custGeom>
                <a:avLst/>
                <a:gdLst>
                  <a:gd name="T0" fmla="*/ 1271 w 419"/>
                  <a:gd name="T1" fmla="*/ 110 h 280"/>
                  <a:gd name="T2" fmla="*/ 1127 w 419"/>
                  <a:gd name="T3" fmla="*/ 371 h 280"/>
                  <a:gd name="T4" fmla="*/ 1127 w 419"/>
                  <a:gd name="T5" fmla="*/ 854 h 280"/>
                  <a:gd name="T6" fmla="*/ 920 w 419"/>
                  <a:gd name="T7" fmla="*/ 817 h 280"/>
                  <a:gd name="T8" fmla="*/ 0 w 419"/>
                  <a:gd name="T9" fmla="*/ 274 h 280"/>
                  <a:gd name="T10" fmla="*/ 0 w 419"/>
                  <a:gd name="T11" fmla="*/ 164 h 280"/>
                  <a:gd name="T12" fmla="*/ 344 w 419"/>
                  <a:gd name="T13" fmla="*/ 0 h 280"/>
                  <a:gd name="T14" fmla="*/ 604 w 419"/>
                  <a:gd name="T15" fmla="*/ 127 h 280"/>
                  <a:gd name="T16" fmla="*/ 828 w 419"/>
                  <a:gd name="T17" fmla="*/ 164 h 280"/>
                  <a:gd name="T18" fmla="*/ 1271 w 419"/>
                  <a:gd name="T19" fmla="*/ 73 h 280"/>
                  <a:gd name="T20" fmla="*/ 1271 w 419"/>
                  <a:gd name="T21" fmla="*/ 110 h 2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9"/>
                  <a:gd name="T34" fmla="*/ 0 h 280"/>
                  <a:gd name="T35" fmla="*/ 419 w 419"/>
                  <a:gd name="T36" fmla="*/ 280 h 2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9" h="280">
                    <a:moveTo>
                      <a:pt x="419" y="36"/>
                    </a:moveTo>
                    <a:lnTo>
                      <a:pt x="371" y="122"/>
                    </a:lnTo>
                    <a:lnTo>
                      <a:pt x="371" y="280"/>
                    </a:lnTo>
                    <a:lnTo>
                      <a:pt x="303" y="268"/>
                    </a:lnTo>
                    <a:lnTo>
                      <a:pt x="0" y="90"/>
                    </a:lnTo>
                    <a:lnTo>
                      <a:pt x="0" y="54"/>
                    </a:lnTo>
                    <a:lnTo>
                      <a:pt x="114" y="0"/>
                    </a:lnTo>
                    <a:lnTo>
                      <a:pt x="199" y="42"/>
                    </a:lnTo>
                    <a:lnTo>
                      <a:pt x="273" y="54"/>
                    </a:lnTo>
                    <a:lnTo>
                      <a:pt x="419" y="24"/>
                    </a:lnTo>
                    <a:lnTo>
                      <a:pt x="419" y="36"/>
                    </a:lnTo>
                    <a:close/>
                  </a:path>
                </a:pathLst>
              </a:custGeom>
              <a:solidFill>
                <a:srgbClr val="FFFF80"/>
              </a:solidFill>
              <a:ln w="31750">
                <a:solidFill>
                  <a:schemeClr val="bg2">
                    <a:lumMod val="90000"/>
                  </a:schemeClr>
                </a:solidFill>
                <a:round/>
                <a:headEnd/>
                <a:tailEnd/>
              </a:ln>
            </p:spPr>
            <p:txBody>
              <a:bodyPr/>
              <a:lstStyle/>
              <a:p>
                <a:endParaRPr lang="it-IT"/>
              </a:p>
            </p:txBody>
          </p:sp>
          <p:sp>
            <p:nvSpPr>
              <p:cNvPr id="16" name="Freeform 10"/>
              <p:cNvSpPr>
                <a:spLocks/>
              </p:cNvSpPr>
              <p:nvPr/>
            </p:nvSpPr>
            <p:spPr bwMode="auto">
              <a:xfrm>
                <a:off x="126" y="1280"/>
                <a:ext cx="324" cy="509"/>
              </a:xfrm>
              <a:custGeom>
                <a:avLst/>
                <a:gdLst>
                  <a:gd name="T0" fmla="*/ 500 w 245"/>
                  <a:gd name="T1" fmla="*/ 27 h 384"/>
                  <a:gd name="T2" fmla="*/ 292 w 245"/>
                  <a:gd name="T3" fmla="*/ 160 h 384"/>
                  <a:gd name="T4" fmla="*/ 86 w 245"/>
                  <a:gd name="T5" fmla="*/ 150 h 384"/>
                  <a:gd name="T6" fmla="*/ 44 w 245"/>
                  <a:gd name="T7" fmla="*/ 345 h 384"/>
                  <a:gd name="T8" fmla="*/ 131 w 245"/>
                  <a:gd name="T9" fmla="*/ 358 h 384"/>
                  <a:gd name="T10" fmla="*/ 143 w 245"/>
                  <a:gd name="T11" fmla="*/ 538 h 384"/>
                  <a:gd name="T12" fmla="*/ 74 w 245"/>
                  <a:gd name="T13" fmla="*/ 616 h 384"/>
                  <a:gd name="T14" fmla="*/ 0 w 245"/>
                  <a:gd name="T15" fmla="*/ 988 h 384"/>
                  <a:gd name="T16" fmla="*/ 169 w 245"/>
                  <a:gd name="T17" fmla="*/ 1186 h 384"/>
                  <a:gd name="T18" fmla="*/ 321 w 245"/>
                  <a:gd name="T19" fmla="*/ 1166 h 384"/>
                  <a:gd name="T20" fmla="*/ 395 w 245"/>
                  <a:gd name="T21" fmla="*/ 1025 h 384"/>
                  <a:gd name="T22" fmla="*/ 571 w 245"/>
                  <a:gd name="T23" fmla="*/ 1148 h 384"/>
                  <a:gd name="T24" fmla="*/ 719 w 245"/>
                  <a:gd name="T25" fmla="*/ 660 h 384"/>
                  <a:gd name="T26" fmla="*/ 665 w 245"/>
                  <a:gd name="T27" fmla="*/ 616 h 384"/>
                  <a:gd name="T28" fmla="*/ 665 w 245"/>
                  <a:gd name="T29" fmla="*/ 481 h 384"/>
                  <a:gd name="T30" fmla="*/ 749 w 245"/>
                  <a:gd name="T31" fmla="*/ 415 h 384"/>
                  <a:gd name="T32" fmla="*/ 731 w 245"/>
                  <a:gd name="T33" fmla="*/ 272 h 384"/>
                  <a:gd name="T34" fmla="*/ 541 w 245"/>
                  <a:gd name="T35" fmla="*/ 0 h 384"/>
                  <a:gd name="T36" fmla="*/ 500 w 245"/>
                  <a:gd name="T37" fmla="*/ 27 h 38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45"/>
                  <a:gd name="T58" fmla="*/ 0 h 384"/>
                  <a:gd name="T59" fmla="*/ 245 w 245"/>
                  <a:gd name="T60" fmla="*/ 384 h 38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45" h="384">
                    <a:moveTo>
                      <a:pt x="163" y="8"/>
                    </a:moveTo>
                    <a:lnTo>
                      <a:pt x="95" y="52"/>
                    </a:lnTo>
                    <a:lnTo>
                      <a:pt x="28" y="48"/>
                    </a:lnTo>
                    <a:lnTo>
                      <a:pt x="14" y="112"/>
                    </a:lnTo>
                    <a:lnTo>
                      <a:pt x="43" y="116"/>
                    </a:lnTo>
                    <a:lnTo>
                      <a:pt x="47" y="174"/>
                    </a:lnTo>
                    <a:lnTo>
                      <a:pt x="24" y="200"/>
                    </a:lnTo>
                    <a:lnTo>
                      <a:pt x="0" y="320"/>
                    </a:lnTo>
                    <a:lnTo>
                      <a:pt x="55" y="384"/>
                    </a:lnTo>
                    <a:lnTo>
                      <a:pt x="105" y="378"/>
                    </a:lnTo>
                    <a:lnTo>
                      <a:pt x="129" y="332"/>
                    </a:lnTo>
                    <a:lnTo>
                      <a:pt x="187" y="372"/>
                    </a:lnTo>
                    <a:lnTo>
                      <a:pt x="235" y="214"/>
                    </a:lnTo>
                    <a:lnTo>
                      <a:pt x="217" y="200"/>
                    </a:lnTo>
                    <a:lnTo>
                      <a:pt x="217" y="156"/>
                    </a:lnTo>
                    <a:lnTo>
                      <a:pt x="245" y="134"/>
                    </a:lnTo>
                    <a:lnTo>
                      <a:pt x="239" y="88"/>
                    </a:lnTo>
                    <a:lnTo>
                      <a:pt x="177" y="0"/>
                    </a:lnTo>
                    <a:lnTo>
                      <a:pt x="163" y="8"/>
                    </a:lnTo>
                    <a:close/>
                  </a:path>
                </a:pathLst>
              </a:custGeom>
              <a:solidFill>
                <a:srgbClr val="FFFF80"/>
              </a:solidFill>
              <a:ln w="22225">
                <a:solidFill>
                  <a:schemeClr val="bg2">
                    <a:lumMod val="90000"/>
                  </a:schemeClr>
                </a:solidFill>
                <a:round/>
                <a:headEnd/>
                <a:tailEnd/>
              </a:ln>
            </p:spPr>
            <p:txBody>
              <a:bodyPr/>
              <a:lstStyle/>
              <a:p>
                <a:endParaRPr lang="it-IT"/>
              </a:p>
            </p:txBody>
          </p:sp>
        </p:grpSp>
        <p:sp>
          <p:nvSpPr>
            <p:cNvPr id="13" name="Text Box 11"/>
            <p:cNvSpPr txBox="1">
              <a:spLocks noChangeArrowheads="1"/>
            </p:cNvSpPr>
            <p:nvPr/>
          </p:nvSpPr>
          <p:spPr bwMode="auto">
            <a:xfrm>
              <a:off x="2022" y="3117"/>
              <a:ext cx="117" cy="468"/>
            </a:xfrm>
            <a:prstGeom prst="rect">
              <a:avLst/>
            </a:prstGeom>
            <a:noFill/>
            <a:ln w="12700">
              <a:solidFill>
                <a:schemeClr val="bg2">
                  <a:lumMod val="90000"/>
                </a:schemeClr>
              </a:solidFill>
              <a:miter lim="800000"/>
              <a:headEnd/>
              <a:tailEnd/>
            </a:ln>
            <a:effectLst/>
          </p:spPr>
          <p:txBody>
            <a:bodyPr wrap="none" lIns="18000" tIns="10800" rIns="18000" bIns="10800">
              <a:spAutoFit/>
            </a:bodyPr>
            <a:lstStyle/>
            <a:p>
              <a:pPr algn="ctr" eaLnBrk="0" hangingPunct="0">
                <a:defRPr/>
              </a:pPr>
              <a:r>
                <a:rPr lang="it-IT" sz="3600" b="1">
                  <a:effectLst>
                    <a:outerShdw blurRad="38100" dist="38100" dir="2700000" algn="tl">
                      <a:srgbClr val="000000"/>
                    </a:outerShdw>
                  </a:effectLst>
                  <a:latin typeface="Times New Roman" pitchFamily="18" charset="0"/>
                </a:rPr>
                <a:t> </a:t>
              </a:r>
            </a:p>
          </p:txBody>
        </p:sp>
      </p:grpSp>
      <p:sp>
        <p:nvSpPr>
          <p:cNvPr id="17" name="Oval 12"/>
          <p:cNvSpPr>
            <a:spLocks noChangeArrowheads="1"/>
          </p:cNvSpPr>
          <p:nvPr/>
        </p:nvSpPr>
        <p:spPr bwMode="auto">
          <a:xfrm>
            <a:off x="5651500" y="2060575"/>
            <a:ext cx="2087563" cy="1368425"/>
          </a:xfrm>
          <a:prstGeom prst="ellipse">
            <a:avLst/>
          </a:prstGeom>
          <a:noFill/>
          <a:ln w="79375" algn="ctr">
            <a:solidFill>
              <a:srgbClr val="66FF66"/>
            </a:solidFill>
            <a:round/>
            <a:headEnd/>
            <a:tailEnd/>
          </a:ln>
        </p:spPr>
        <p:txBody>
          <a:bodyPr wrap="none" anchor="ctr">
            <a:spAutoFit/>
          </a:bodyPr>
          <a:lstStyle/>
          <a:p>
            <a:endParaRPr lang="it-IT"/>
          </a:p>
        </p:txBody>
      </p:sp>
      <p:sp>
        <p:nvSpPr>
          <p:cNvPr id="19" name="Oval 14"/>
          <p:cNvSpPr>
            <a:spLocks noChangeArrowheads="1"/>
          </p:cNvSpPr>
          <p:nvPr/>
        </p:nvSpPr>
        <p:spPr bwMode="auto">
          <a:xfrm>
            <a:off x="6588125" y="4651375"/>
            <a:ext cx="2555875" cy="1873250"/>
          </a:xfrm>
          <a:prstGeom prst="ellipse">
            <a:avLst/>
          </a:prstGeom>
          <a:noFill/>
          <a:ln w="79375" algn="ctr">
            <a:solidFill>
              <a:srgbClr val="FF3300"/>
            </a:solidFill>
            <a:round/>
            <a:headEnd/>
            <a:tailEnd/>
          </a:ln>
        </p:spPr>
        <p:txBody>
          <a:bodyPr anchor="ctr">
            <a:spAutoFit/>
          </a:bodyPr>
          <a:lstStyle/>
          <a:p>
            <a:endParaRPr lang="it-IT"/>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EZIOLOGIA</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graphicFrame>
        <p:nvGraphicFramePr>
          <p:cNvPr id="7" name="Diagramma 6"/>
          <p:cNvGraphicFramePr/>
          <p:nvPr/>
        </p:nvGraphicFramePr>
        <p:xfrm>
          <a:off x="1524000" y="1397000"/>
          <a:ext cx="6720408" cy="484031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2"/>
          <p:cNvSpPr>
            <a:spLocks noChangeArrowheads="1"/>
          </p:cNvSpPr>
          <p:nvPr/>
        </p:nvSpPr>
        <p:spPr bwMode="auto">
          <a:xfrm>
            <a:off x="0" y="0"/>
            <a:ext cx="9144000" cy="285750"/>
          </a:xfrm>
          <a:prstGeom prst="rect">
            <a:avLst/>
          </a:prstGeom>
          <a:gradFill rotWithShape="1">
            <a:gsLst>
              <a:gs pos="0">
                <a:srgbClr val="FFFFFF"/>
              </a:gs>
              <a:gs pos="100000">
                <a:srgbClr val="3333FF"/>
              </a:gs>
            </a:gsLst>
            <a:lin ang="0" scaled="1"/>
          </a:gradFill>
          <a:ln w="9525">
            <a:noFill/>
            <a:miter lim="800000"/>
            <a:headEnd/>
            <a:tailEnd/>
          </a:ln>
        </p:spPr>
        <p:txBody>
          <a:bodyPr wrap="none" anchor="ctr"/>
          <a:lstStyle/>
          <a:p>
            <a:endParaRPr lang="it-IT">
              <a:latin typeface="Calibri" pitchFamily="34" charset="0"/>
            </a:endParaRPr>
          </a:p>
        </p:txBody>
      </p:sp>
      <p:sp>
        <p:nvSpPr>
          <p:cNvPr id="5123" name="Rectangle 13"/>
          <p:cNvSpPr>
            <a:spLocks noChangeArrowheads="1"/>
          </p:cNvSpPr>
          <p:nvPr/>
        </p:nvSpPr>
        <p:spPr bwMode="auto">
          <a:xfrm flipV="1">
            <a:off x="0" y="6572250"/>
            <a:ext cx="9144000" cy="285750"/>
          </a:xfrm>
          <a:prstGeom prst="rect">
            <a:avLst/>
          </a:prstGeom>
          <a:gradFill rotWithShape="1">
            <a:gsLst>
              <a:gs pos="0">
                <a:srgbClr val="FF6600"/>
              </a:gs>
              <a:gs pos="100000">
                <a:srgbClr val="FFFFFF"/>
              </a:gs>
            </a:gsLst>
            <a:lin ang="0" scaled="1"/>
          </a:gradFill>
          <a:ln w="9525" algn="ctr">
            <a:noFill/>
            <a:miter lim="800000"/>
            <a:headEnd/>
            <a:tailEnd/>
          </a:ln>
        </p:spPr>
        <p:txBody>
          <a:bodyPr wrap="none" anchor="ctr"/>
          <a:lstStyle/>
          <a:p>
            <a:endParaRPr lang="it-IT">
              <a:latin typeface="Calibri" pitchFamily="34" charset="0"/>
            </a:endParaRPr>
          </a:p>
        </p:txBody>
      </p:sp>
      <p:pic>
        <p:nvPicPr>
          <p:cNvPr id="5124" name="Immagine 4" descr="images.jpg"/>
          <p:cNvPicPr>
            <a:picLocks noChangeAspect="1"/>
          </p:cNvPicPr>
          <p:nvPr/>
        </p:nvPicPr>
        <p:blipFill>
          <a:blip r:embed="rId3" cstate="print"/>
          <a:srcRect/>
          <a:stretch>
            <a:fillRect/>
          </a:stretch>
        </p:blipFill>
        <p:spPr bwMode="auto">
          <a:xfrm>
            <a:off x="0" y="476250"/>
            <a:ext cx="1295400" cy="1296988"/>
          </a:xfrm>
          <a:prstGeom prst="rect">
            <a:avLst/>
          </a:prstGeom>
          <a:noFill/>
          <a:ln w="9525">
            <a:noFill/>
            <a:miter lim="800000"/>
            <a:headEnd/>
            <a:tailEnd/>
          </a:ln>
        </p:spPr>
      </p:pic>
      <p:sp>
        <p:nvSpPr>
          <p:cNvPr id="6" name="Titolo 1"/>
          <p:cNvSpPr txBox="1">
            <a:spLocks/>
          </p:cNvSpPr>
          <p:nvPr/>
        </p:nvSpPr>
        <p:spPr>
          <a:xfrm>
            <a:off x="468313" y="476250"/>
            <a:ext cx="8229600" cy="1143000"/>
          </a:xfrm>
          <a:prstGeom prst="rect">
            <a:avLst/>
          </a:prstGeom>
        </p:spPr>
        <p:txBody>
          <a:bodyPr anchor="ctr">
            <a:normAutofit/>
          </a:bodyPr>
          <a:lstStyle/>
          <a:p>
            <a:pPr algn="ctr" fontAlgn="auto">
              <a:spcAft>
                <a:spcPts val="0"/>
              </a:spcAft>
              <a:defRPr/>
            </a:pPr>
            <a:r>
              <a:rPr lang="it-IT" sz="4800" b="1" i="1" dirty="0" smtClean="0">
                <a:solidFill>
                  <a:schemeClr val="accent5">
                    <a:lumMod val="50000"/>
                  </a:schemeClr>
                </a:solidFill>
                <a:effectLst>
                  <a:outerShdw blurRad="38100" dist="38100" dir="2700000" algn="tl">
                    <a:srgbClr val="000000">
                      <a:alpha val="43137"/>
                    </a:srgbClr>
                  </a:outerShdw>
                </a:effectLst>
                <a:latin typeface="+mj-lt"/>
                <a:ea typeface="+mj-ea"/>
                <a:cs typeface="+mj-cs"/>
              </a:rPr>
              <a:t>EZIOLOGIA:FATTORI ESTRINSECI</a:t>
            </a:r>
            <a:endParaRPr lang="it-IT" sz="4800" b="1" i="1" dirty="0">
              <a:solidFill>
                <a:schemeClr val="accent5">
                  <a:lumMod val="50000"/>
                </a:schemeClr>
              </a:solidFill>
              <a:effectLst>
                <a:outerShdw blurRad="38100" dist="38100" dir="2700000" algn="tl">
                  <a:srgbClr val="000000">
                    <a:alpha val="43137"/>
                  </a:srgbClr>
                </a:outerShdw>
              </a:effectLst>
              <a:latin typeface="+mj-lt"/>
              <a:ea typeface="+mj-ea"/>
              <a:cs typeface="+mj-cs"/>
            </a:endParaRPr>
          </a:p>
        </p:txBody>
      </p:sp>
      <p:sp>
        <p:nvSpPr>
          <p:cNvPr id="7" name="Text Box 4"/>
          <p:cNvSpPr txBox="1">
            <a:spLocks noChangeArrowheads="1"/>
          </p:cNvSpPr>
          <p:nvPr/>
        </p:nvSpPr>
        <p:spPr bwMode="auto">
          <a:xfrm>
            <a:off x="107950" y="1850857"/>
            <a:ext cx="8856663" cy="4530471"/>
          </a:xfrm>
          <a:prstGeom prst="rect">
            <a:avLst/>
          </a:prstGeom>
          <a:solidFill>
            <a:schemeClr val="bg1"/>
          </a:solidFill>
          <a:ln w="9525">
            <a:solidFill>
              <a:schemeClr val="bg1"/>
            </a:solidFill>
            <a:miter lim="800000"/>
            <a:headEnd/>
            <a:tailEnd/>
          </a:ln>
          <a:effectLst/>
        </p:spPr>
        <p:txBody>
          <a:bodyPr>
            <a:spAutoFit/>
          </a:bodyPr>
          <a:lstStyle/>
          <a:p>
            <a:pPr>
              <a:lnSpc>
                <a:spcPct val="80000"/>
              </a:lnSpc>
              <a:spcBef>
                <a:spcPct val="50000"/>
              </a:spcBef>
              <a:buFont typeface="Wingdings" pitchFamily="2" charset="2"/>
              <a:buChar char="ü"/>
              <a:defRPr/>
            </a:pPr>
            <a:r>
              <a:rPr lang="it-IT" sz="2000" b="1" dirty="0">
                <a:latin typeface="+mj-lt"/>
              </a:rPr>
              <a:t> </a:t>
            </a:r>
            <a:r>
              <a:rPr lang="it-IT" sz="2200" b="1" dirty="0">
                <a:latin typeface="+mj-lt"/>
              </a:rPr>
              <a:t>IPERPRESSIONE </a:t>
            </a:r>
            <a:r>
              <a:rPr lang="it-IT" sz="2200" b="1" dirty="0" smtClean="0">
                <a:latin typeface="+mj-lt"/>
              </a:rPr>
              <a:t>INTRAUTERINA</a:t>
            </a:r>
          </a:p>
          <a:p>
            <a:pPr>
              <a:lnSpc>
                <a:spcPct val="80000"/>
              </a:lnSpc>
              <a:spcBef>
                <a:spcPct val="50000"/>
              </a:spcBef>
              <a:defRPr/>
            </a:pPr>
            <a:r>
              <a:rPr lang="it-IT" sz="2000" b="1" i="1" dirty="0" smtClean="0">
                <a:latin typeface="+mj-lt"/>
              </a:rPr>
              <a:t>(Presentazione </a:t>
            </a:r>
            <a:r>
              <a:rPr lang="it-IT" sz="2000" b="1" i="1" dirty="0">
                <a:latin typeface="+mj-lt"/>
              </a:rPr>
              <a:t>cefalica, </a:t>
            </a:r>
            <a:r>
              <a:rPr lang="it-IT" sz="2000" b="1" i="1" dirty="0" err="1">
                <a:latin typeface="+mj-lt"/>
              </a:rPr>
              <a:t>oligoidramnios</a:t>
            </a:r>
            <a:r>
              <a:rPr lang="it-IT" sz="2000" b="1" i="1" dirty="0">
                <a:latin typeface="+mj-lt"/>
              </a:rPr>
              <a:t>, gemellarità, macrosomia fetale, ridotto sviluppo e </a:t>
            </a:r>
            <a:r>
              <a:rPr lang="it-IT" sz="2000" b="1" i="1" dirty="0" err="1">
                <a:latin typeface="+mj-lt"/>
              </a:rPr>
              <a:t>distensibilità</a:t>
            </a:r>
            <a:r>
              <a:rPr lang="it-IT" sz="2000" b="1" i="1" dirty="0">
                <a:latin typeface="+mj-lt"/>
              </a:rPr>
              <a:t> uterina, gestazione prolungata, </a:t>
            </a:r>
            <a:r>
              <a:rPr lang="it-IT" sz="2000" b="1" i="1" dirty="0" smtClean="0">
                <a:latin typeface="+mj-lt"/>
              </a:rPr>
              <a:t>polipi </a:t>
            </a:r>
            <a:r>
              <a:rPr lang="it-IT" sz="2000" b="1" i="1" dirty="0">
                <a:latin typeface="+mj-lt"/>
              </a:rPr>
              <a:t>e fibromi </a:t>
            </a:r>
            <a:r>
              <a:rPr lang="it-IT" sz="2000" b="1" i="1" dirty="0" smtClean="0">
                <a:latin typeface="+mj-lt"/>
              </a:rPr>
              <a:t>uterini)</a:t>
            </a:r>
            <a:endParaRPr lang="it-IT" sz="2000" b="1" i="1" dirty="0">
              <a:latin typeface="+mj-lt"/>
            </a:endParaRPr>
          </a:p>
          <a:p>
            <a:pPr>
              <a:lnSpc>
                <a:spcPct val="80000"/>
              </a:lnSpc>
              <a:spcBef>
                <a:spcPct val="50000"/>
              </a:spcBef>
              <a:buFont typeface="Wingdings" pitchFamily="2" charset="2"/>
              <a:buChar char="ü"/>
              <a:defRPr/>
            </a:pPr>
            <a:r>
              <a:rPr lang="it-IT" sz="2000" b="1" dirty="0">
                <a:latin typeface="+mj-lt"/>
              </a:rPr>
              <a:t> </a:t>
            </a:r>
            <a:r>
              <a:rPr lang="it-IT" sz="2200" b="1" dirty="0">
                <a:latin typeface="+mj-lt"/>
              </a:rPr>
              <a:t>PARTO PRETERMINE</a:t>
            </a:r>
          </a:p>
          <a:p>
            <a:pPr>
              <a:lnSpc>
                <a:spcPct val="80000"/>
              </a:lnSpc>
              <a:spcBef>
                <a:spcPct val="50000"/>
              </a:spcBef>
              <a:buFont typeface="Wingdings" pitchFamily="2" charset="2"/>
              <a:buChar char="ü"/>
              <a:defRPr/>
            </a:pPr>
            <a:r>
              <a:rPr lang="it-IT" sz="2200" b="1" dirty="0">
                <a:latin typeface="+mj-lt"/>
              </a:rPr>
              <a:t> INSUFFICENZA PLACENTARE</a:t>
            </a:r>
          </a:p>
          <a:p>
            <a:pPr>
              <a:lnSpc>
                <a:spcPct val="80000"/>
              </a:lnSpc>
              <a:spcBef>
                <a:spcPct val="50000"/>
              </a:spcBef>
              <a:buFont typeface="Wingdings" pitchFamily="2" charset="2"/>
              <a:buChar char="ü"/>
              <a:defRPr/>
            </a:pPr>
            <a:r>
              <a:rPr lang="it-IT" sz="2200" b="1" dirty="0">
                <a:latin typeface="+mj-lt"/>
              </a:rPr>
              <a:t> AMNIOCENTESI</a:t>
            </a:r>
            <a:r>
              <a:rPr lang="it-IT" sz="2000" b="1" dirty="0">
                <a:latin typeface="+mj-lt"/>
              </a:rPr>
              <a:t> </a:t>
            </a:r>
            <a:r>
              <a:rPr lang="it-IT" sz="2000" b="1" i="1" dirty="0">
                <a:latin typeface="+mj-lt"/>
              </a:rPr>
              <a:t>(Nel primo trimestre di gravidanza)</a:t>
            </a:r>
          </a:p>
          <a:p>
            <a:pPr>
              <a:lnSpc>
                <a:spcPct val="80000"/>
              </a:lnSpc>
              <a:spcBef>
                <a:spcPct val="50000"/>
              </a:spcBef>
              <a:buFont typeface="Wingdings" pitchFamily="2" charset="2"/>
              <a:buChar char="ü"/>
              <a:defRPr/>
            </a:pPr>
            <a:r>
              <a:rPr lang="it-IT" sz="2000" b="1" dirty="0">
                <a:latin typeface="+mj-lt"/>
              </a:rPr>
              <a:t> </a:t>
            </a:r>
            <a:r>
              <a:rPr lang="it-IT" sz="2200" b="1" dirty="0">
                <a:latin typeface="+mj-lt"/>
              </a:rPr>
              <a:t>BRIGLIE AMNIOTICHE </a:t>
            </a:r>
            <a:r>
              <a:rPr lang="it-IT" sz="2200" b="1" dirty="0" smtClean="0">
                <a:latin typeface="+mj-lt"/>
              </a:rPr>
              <a:t>COMPRESSIVE</a:t>
            </a:r>
            <a:endParaRPr lang="it-IT" sz="2000" b="1" i="1" dirty="0">
              <a:latin typeface="+mj-lt"/>
            </a:endParaRPr>
          </a:p>
          <a:p>
            <a:pPr>
              <a:lnSpc>
                <a:spcPct val="80000"/>
              </a:lnSpc>
              <a:spcBef>
                <a:spcPct val="50000"/>
              </a:spcBef>
              <a:buFont typeface="Wingdings" pitchFamily="2" charset="2"/>
              <a:buChar char="ü"/>
              <a:defRPr/>
            </a:pPr>
            <a:r>
              <a:rPr lang="it-IT" sz="2000" b="1" dirty="0">
                <a:latin typeface="+mj-lt"/>
              </a:rPr>
              <a:t> </a:t>
            </a:r>
            <a:r>
              <a:rPr lang="it-IT" sz="2200" b="1" dirty="0">
                <a:latin typeface="+mj-lt"/>
              </a:rPr>
              <a:t>FATTORI TOSSICI</a:t>
            </a:r>
            <a:r>
              <a:rPr lang="it-IT" sz="2000" b="1" dirty="0">
                <a:latin typeface="+mj-lt"/>
              </a:rPr>
              <a:t> </a:t>
            </a:r>
            <a:r>
              <a:rPr lang="it-IT" sz="2000" b="1" i="1" dirty="0">
                <a:latin typeface="+mj-lt"/>
              </a:rPr>
              <a:t>(Contraccettivi orali, fumo, alcol)</a:t>
            </a:r>
          </a:p>
          <a:p>
            <a:pPr>
              <a:lnSpc>
                <a:spcPct val="80000"/>
              </a:lnSpc>
              <a:spcBef>
                <a:spcPct val="50000"/>
              </a:spcBef>
              <a:buFont typeface="Wingdings" pitchFamily="2" charset="2"/>
              <a:buChar char="ü"/>
              <a:defRPr/>
            </a:pPr>
            <a:r>
              <a:rPr lang="it-IT" sz="2200" b="1" dirty="0">
                <a:latin typeface="+mj-lt"/>
              </a:rPr>
              <a:t> RADIAZIONI ELETTROMAGNETICHE </a:t>
            </a:r>
          </a:p>
          <a:p>
            <a:pPr>
              <a:lnSpc>
                <a:spcPct val="80000"/>
              </a:lnSpc>
              <a:spcBef>
                <a:spcPct val="50000"/>
              </a:spcBef>
              <a:buFont typeface="Wingdings" pitchFamily="2" charset="2"/>
              <a:buChar char="ü"/>
              <a:defRPr/>
            </a:pPr>
            <a:r>
              <a:rPr lang="it-IT" sz="2200" b="1" dirty="0">
                <a:latin typeface="+mj-lt"/>
              </a:rPr>
              <a:t> INFEZIONI</a:t>
            </a:r>
            <a:r>
              <a:rPr lang="it-IT" sz="2000" b="1" dirty="0">
                <a:latin typeface="+mj-lt"/>
              </a:rPr>
              <a:t> </a:t>
            </a:r>
            <a:r>
              <a:rPr lang="it-IT" sz="2000" b="1" i="1" dirty="0">
                <a:latin typeface="+mj-lt"/>
              </a:rPr>
              <a:t>(</a:t>
            </a:r>
            <a:r>
              <a:rPr lang="it-IT" sz="2000" b="1" i="1" dirty="0" err="1">
                <a:latin typeface="+mj-lt"/>
              </a:rPr>
              <a:t>Enterovirus</a:t>
            </a:r>
            <a:r>
              <a:rPr lang="it-IT" sz="2000" b="1" i="1" dirty="0">
                <a:latin typeface="+mj-lt"/>
              </a:rPr>
              <a:t>)</a:t>
            </a:r>
          </a:p>
          <a:p>
            <a:pPr>
              <a:lnSpc>
                <a:spcPct val="80000"/>
              </a:lnSpc>
              <a:spcBef>
                <a:spcPct val="50000"/>
              </a:spcBef>
              <a:buFont typeface="Wingdings" pitchFamily="2" charset="2"/>
              <a:buChar char="ü"/>
              <a:defRPr/>
            </a:pPr>
            <a:r>
              <a:rPr lang="it-IT" sz="2200" b="1" dirty="0">
                <a:latin typeface="+mj-lt"/>
              </a:rPr>
              <a:t> TIPO </a:t>
            </a:r>
            <a:r>
              <a:rPr lang="it-IT" sz="2200" b="1" dirty="0" err="1">
                <a:latin typeface="+mj-lt"/>
              </a:rPr>
              <a:t>DI</a:t>
            </a:r>
            <a:r>
              <a:rPr lang="it-IT" sz="2200" b="1" dirty="0">
                <a:latin typeface="+mj-lt"/>
              </a:rPr>
              <a:t> NUTRIZIONE</a:t>
            </a:r>
            <a:r>
              <a:rPr lang="it-IT" sz="2000" b="1" dirty="0">
                <a:latin typeface="+mj-lt"/>
              </a:rPr>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3988</TotalTime>
  <Words>2057</Words>
  <Application>Microsoft Office PowerPoint</Application>
  <PresentationFormat>Presentazione su schermo (4:3)</PresentationFormat>
  <Paragraphs>228</Paragraphs>
  <Slides>36</Slides>
  <Notes>36</Notes>
  <HiddenSlides>0</HiddenSlides>
  <MMClips>1</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alfonso massimiliano cassari</dc:creator>
  <cp:lastModifiedBy>Massimo</cp:lastModifiedBy>
  <cp:revision>387</cp:revision>
  <dcterms:created xsi:type="dcterms:W3CDTF">2009-05-03T19:55:46Z</dcterms:created>
  <dcterms:modified xsi:type="dcterms:W3CDTF">2011-03-29T05:24:31Z</dcterms:modified>
</cp:coreProperties>
</file>